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71" r:id="rId7"/>
    <p:sldId id="262" r:id="rId8"/>
    <p:sldId id="270" r:id="rId9"/>
    <p:sldId id="272" r:id="rId10"/>
    <p:sldId id="261" r:id="rId11"/>
    <p:sldId id="263" r:id="rId12"/>
    <p:sldId id="265" r:id="rId13"/>
    <p:sldId id="266" r:id="rId14"/>
    <p:sldId id="268" r:id="rId15"/>
    <p:sldId id="273" r:id="rId16"/>
    <p:sldId id="277" r:id="rId17"/>
    <p:sldId id="274" r:id="rId18"/>
    <p:sldId id="276" r:id="rId19"/>
    <p:sldId id="279" r:id="rId20"/>
    <p:sldId id="275" r:id="rId21"/>
    <p:sldId id="278" r:id="rId22"/>
    <p:sldId id="280" r:id="rId23"/>
    <p:sldId id="281" r:id="rId24"/>
    <p:sldId id="283" r:id="rId25"/>
    <p:sldId id="282" r:id="rId26"/>
    <p:sldId id="284" r:id="rId27"/>
    <p:sldId id="285" r:id="rId28"/>
    <p:sldId id="269"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AFD794-2376-4EEC-BB7C-FF8CCBC358FC}" v="2073" dt="2020-11-13T04:41:58.484"/>
    <p1510:client id="{4D3E5E26-3FDF-4E9F-B2BB-64B5914FBDF4}" v="108" dt="2020-11-02T23:15:06.114"/>
    <p1510:client id="{551B2185-7874-4C2A-8093-4F6946E1E224}" v="513" dt="2020-11-03T04:29:04.835"/>
    <p1510:client id="{A7822D36-E98C-4472-8971-276185C3C26B}" v="8" dt="2020-11-13T00:11:30.202"/>
    <p1510:client id="{BEFE99CD-0465-4C3B-90FE-B637FBF99494}" v="1321" dt="2020-11-13T06:44:19.413"/>
    <p1510:client id="{E5B71956-138C-4B4D-A243-BF6621DBB73F}" v="1442" dt="2020-11-03T01:52:47.6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arduino.cc/en/guide/Environment" TargetMode="External"/><Relationship Id="rId2" Type="http://schemas.openxmlformats.org/officeDocument/2006/relationships/hyperlink" Target="https://www.electronicwings.com/arduino/mpu6050-interfacing-with-arduino-uno" TargetMode="External"/><Relationship Id="rId1" Type="http://schemas.openxmlformats.org/officeDocument/2006/relationships/slideLayout" Target="../slideLayouts/slideLayout2.xml"/><Relationship Id="rId6" Type="http://schemas.openxmlformats.org/officeDocument/2006/relationships/hyperlink" Target="https://cloudxlab.com/blog/numpy-pandas-introduction/" TargetMode="External"/><Relationship Id="rId5" Type="http://schemas.openxmlformats.org/officeDocument/2006/relationships/hyperlink" Target="https://stackabuse.com/random-forest-algorithm-with-python-and-scikit-learn/" TargetMode="External"/><Relationship Id="rId4" Type="http://schemas.openxmlformats.org/officeDocument/2006/relationships/hyperlink" Target="https://www.youtube.com/watch?v=wTfSfhjhAU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joblib.readthedocs.io/en/latest/persistence.html" TargetMode="External"/><Relationship Id="rId2" Type="http://schemas.openxmlformats.org/officeDocument/2006/relationships/hyperlink" Target="https://www.guru99.com/what-is-tensorflow.html#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570" y="674525"/>
            <a:ext cx="10986741" cy="5769996"/>
          </a:xfrm>
        </p:spPr>
        <p:txBody>
          <a:bodyPr vert="horz" lIns="91440" tIns="45720" rIns="91440" bIns="45720" rtlCol="0" anchor="t">
            <a:normAutofit/>
          </a:bodyPr>
          <a:lstStyle/>
          <a:p>
            <a:r>
              <a:rPr lang="en-US" sz="2800" b="1">
                <a:cs typeface="Calibri"/>
              </a:rPr>
              <a:t>SECOND INDIVIDUAL PRESENTATION- GROUP 5</a:t>
            </a:r>
            <a:endParaRPr lang="en-US" sz="2800" b="1" dirty="0">
              <a:cs typeface="Calibri"/>
            </a:endParaRPr>
          </a:p>
          <a:p>
            <a:endParaRPr lang="en-US" sz="2800" b="1" dirty="0">
              <a:cs typeface="Calibri"/>
            </a:endParaRPr>
          </a:p>
          <a:p>
            <a:endParaRPr lang="en-US" sz="2800" b="1" dirty="0">
              <a:cs typeface="Calibri"/>
            </a:endParaRPr>
          </a:p>
          <a:p>
            <a:r>
              <a:rPr lang="en-US" sz="2800" b="1">
                <a:cs typeface="Calibri"/>
              </a:rPr>
              <a:t>INTERFACING SENSOR TO ARDUINO UNO AND DESIGN MACHINE </a:t>
            </a:r>
            <a:r>
              <a:rPr lang="en-US" sz="2800" b="1" dirty="0">
                <a:cs typeface="Calibri"/>
              </a:rPr>
              <a:t>LEARNING ALGORITHM</a:t>
            </a:r>
          </a:p>
          <a:p>
            <a:endParaRPr lang="en-US" b="1" dirty="0">
              <a:cs typeface="Calibri"/>
            </a:endParaRPr>
          </a:p>
          <a:p>
            <a:endParaRPr lang="en-US" b="1" dirty="0">
              <a:cs typeface="Calibri"/>
            </a:endParaRPr>
          </a:p>
          <a:p>
            <a:endParaRPr lang="en-US" b="1" dirty="0">
              <a:cs typeface="Calibri"/>
            </a:endParaRPr>
          </a:p>
          <a:p>
            <a:pPr algn="r"/>
            <a:r>
              <a:rPr lang="en-US" dirty="0">
                <a:cs typeface="Calibri"/>
              </a:rPr>
              <a:t>INSTRUCTOR: PROF. MIKE ALESHAMS</a:t>
            </a:r>
          </a:p>
          <a:p>
            <a:pPr algn="r"/>
            <a:r>
              <a:rPr lang="en-US" dirty="0">
                <a:cs typeface="Calibri"/>
              </a:rPr>
              <a:t>PRESENTER: SOUMYA THAZHATHU PANCHICKAL(C0753009)</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3E23B6-4522-47FB-AFA3-345D05FDAF0B}"/>
              </a:ext>
            </a:extLst>
          </p:cNvPr>
          <p:cNvSpPr>
            <a:spLocks noGrp="1"/>
          </p:cNvSpPr>
          <p:nvPr>
            <p:ph idx="1"/>
          </p:nvPr>
        </p:nvSpPr>
        <p:spPr>
          <a:xfrm>
            <a:off x="788233" y="588937"/>
            <a:ext cx="10565567" cy="5800386"/>
          </a:xfrm>
        </p:spPr>
        <p:txBody>
          <a:bodyPr vert="horz" lIns="91440" tIns="45720" rIns="91440" bIns="45720" rtlCol="0" anchor="t">
            <a:normAutofit/>
          </a:bodyPr>
          <a:lstStyle/>
          <a:p>
            <a:pPr marL="0" indent="0">
              <a:buNone/>
            </a:pPr>
            <a:r>
              <a:rPr lang="en-US">
                <a:cs typeface="Calibri" panose="020F0502020204030204"/>
              </a:rPr>
              <a:t>CONNECTING ARDUINO UNO WITH GYROSCOPE SENSOR</a:t>
            </a:r>
          </a:p>
          <a:p>
            <a:pPr marL="0" indent="0">
              <a:buNone/>
            </a:pPr>
            <a:endParaRPr lang="en-US" dirty="0">
              <a:cs typeface="Calibri" panose="020F0502020204030204"/>
            </a:endParaRPr>
          </a:p>
        </p:txBody>
      </p:sp>
      <p:pic>
        <p:nvPicPr>
          <p:cNvPr id="4" name="Picture 4" descr="A circuit board&#10;&#10;Description automatically generated">
            <a:extLst>
              <a:ext uri="{FF2B5EF4-FFF2-40B4-BE49-F238E27FC236}">
                <a16:creationId xmlns:a16="http://schemas.microsoft.com/office/drawing/2014/main" id="{A20BEB01-C676-48D9-A09A-53AC5CFA09F9}"/>
              </a:ext>
            </a:extLst>
          </p:cNvPr>
          <p:cNvPicPr>
            <a:picLocks noChangeAspect="1"/>
          </p:cNvPicPr>
          <p:nvPr/>
        </p:nvPicPr>
        <p:blipFill>
          <a:blip r:embed="rId2"/>
          <a:stretch>
            <a:fillRect/>
          </a:stretch>
        </p:blipFill>
        <p:spPr>
          <a:xfrm>
            <a:off x="2349500" y="1192345"/>
            <a:ext cx="6781800" cy="5413109"/>
          </a:xfrm>
          <a:prstGeom prst="rect">
            <a:avLst/>
          </a:prstGeom>
        </p:spPr>
      </p:pic>
    </p:spTree>
    <p:extLst>
      <p:ext uri="{BB962C8B-B14F-4D97-AF65-F5344CB8AC3E}">
        <p14:creationId xmlns:p14="http://schemas.microsoft.com/office/powerpoint/2010/main" val="194299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C1674C-0FCB-4ABC-8547-2FE90780D219}"/>
              </a:ext>
            </a:extLst>
          </p:cNvPr>
          <p:cNvSpPr>
            <a:spLocks noGrp="1"/>
          </p:cNvSpPr>
          <p:nvPr>
            <p:ph idx="1"/>
          </p:nvPr>
        </p:nvSpPr>
        <p:spPr>
          <a:xfrm>
            <a:off x="571500" y="517525"/>
            <a:ext cx="10782300" cy="5659438"/>
          </a:xfrm>
        </p:spPr>
        <p:txBody>
          <a:bodyPr vert="horz" lIns="91440" tIns="45720" rIns="91440" bIns="45720" rtlCol="0" anchor="t">
            <a:normAutofit/>
          </a:bodyPr>
          <a:lstStyle/>
          <a:p>
            <a:pPr marL="0" indent="0">
              <a:buNone/>
            </a:pPr>
            <a:r>
              <a:rPr lang="en-US">
                <a:cs typeface="Calibri" panose="020F0502020204030204"/>
              </a:rPr>
              <a:t>CODE FOR INTERFACING SENSOR WITH ARDUINO BOARD</a:t>
            </a:r>
          </a:p>
          <a:p>
            <a:pPr marL="0" indent="0">
              <a:buNone/>
            </a:pPr>
            <a:endParaRPr lang="en-US" dirty="0">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id="{84E4B24D-5395-423A-A222-857ECA8320E3}"/>
              </a:ext>
            </a:extLst>
          </p:cNvPr>
          <p:cNvPicPr>
            <a:picLocks noChangeAspect="1"/>
          </p:cNvPicPr>
          <p:nvPr/>
        </p:nvPicPr>
        <p:blipFill>
          <a:blip r:embed="rId2"/>
          <a:stretch>
            <a:fillRect/>
          </a:stretch>
        </p:blipFill>
        <p:spPr>
          <a:xfrm>
            <a:off x="5346283" y="1138242"/>
            <a:ext cx="6845717" cy="4728502"/>
          </a:xfrm>
          <a:prstGeom prst="rect">
            <a:avLst/>
          </a:prstGeom>
        </p:spPr>
      </p:pic>
      <p:sp>
        <p:nvSpPr>
          <p:cNvPr id="2" name="TextBox 1">
            <a:extLst>
              <a:ext uri="{FF2B5EF4-FFF2-40B4-BE49-F238E27FC236}">
                <a16:creationId xmlns:a16="http://schemas.microsoft.com/office/drawing/2014/main" id="{961A2CFA-4B28-43AF-A532-F0A80B78B01D}"/>
              </a:ext>
            </a:extLst>
          </p:cNvPr>
          <p:cNvSpPr txBox="1"/>
          <p:nvPr/>
        </p:nvSpPr>
        <p:spPr>
          <a:xfrm>
            <a:off x="730046" y="1528915"/>
            <a:ext cx="419345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MPU6050.h- header file : It has </a:t>
            </a:r>
            <a:r>
              <a:rPr lang="en-US" sz="2400">
                <a:ea typeface="+mn-lt"/>
                <a:cs typeface="+mn-lt"/>
              </a:rPr>
              <a:t>I2C communication protocol. The </a:t>
            </a:r>
            <a:r>
              <a:rPr lang="en-US" sz="2400" dirty="0">
                <a:ea typeface="+mn-lt"/>
                <a:cs typeface="+mn-lt"/>
              </a:rPr>
              <a:t>I2C Device Library (i2cdevlib) is a collection of uniform and well-documented classes to provide simple and intuitive interfaces to I2C devices.</a:t>
            </a:r>
          </a:p>
          <a:p>
            <a:r>
              <a:rPr lang="en-US" sz="2400" dirty="0">
                <a:cs typeface="Calibri"/>
              </a:rPr>
              <a:t>Ready_BTN is a switch to store </a:t>
            </a:r>
            <a:r>
              <a:rPr lang="en-US" sz="2400">
                <a:cs typeface="Calibri"/>
              </a:rPr>
              <a:t>the data</a:t>
            </a:r>
            <a:endParaRPr lang="en-US" sz="2400" dirty="0">
              <a:cs typeface="Calibri"/>
            </a:endParaRPr>
          </a:p>
        </p:txBody>
      </p:sp>
    </p:spTree>
    <p:extLst>
      <p:ext uri="{BB962C8B-B14F-4D97-AF65-F5344CB8AC3E}">
        <p14:creationId xmlns:p14="http://schemas.microsoft.com/office/powerpoint/2010/main" val="1875508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A8F56-24F1-4622-9194-E0C4DD683FA9}"/>
              </a:ext>
            </a:extLst>
          </p:cNvPr>
          <p:cNvSpPr>
            <a:spLocks noGrp="1"/>
          </p:cNvSpPr>
          <p:nvPr>
            <p:ph idx="1"/>
          </p:nvPr>
        </p:nvSpPr>
        <p:spPr>
          <a:xfrm>
            <a:off x="495300" y="339725"/>
            <a:ext cx="10858500" cy="5837238"/>
          </a:xfrm>
        </p:spPr>
        <p:txBody>
          <a:bodyPr vert="horz" lIns="91440" tIns="45720" rIns="91440" bIns="45720" rtlCol="0" anchor="t">
            <a:normAutofit/>
          </a:bodyPr>
          <a:lstStyle/>
          <a:p>
            <a:pPr marL="0" indent="0">
              <a:buNone/>
            </a:pPr>
            <a:r>
              <a:rPr lang="en-US" dirty="0">
                <a:cs typeface="Calibri"/>
              </a:rPr>
              <a:t>Cont...............</a:t>
            </a:r>
          </a:p>
          <a:p>
            <a:pPr marL="0" indent="0">
              <a:buNone/>
            </a:pPr>
            <a:endParaRPr lang="en-US" dirty="0">
              <a:cs typeface="Calibri"/>
            </a:endParaRPr>
          </a:p>
          <a:p>
            <a:pPr marL="0" indent="0">
              <a:buNone/>
            </a:pPr>
            <a:r>
              <a:rPr lang="en-US">
                <a:cs typeface="Calibri"/>
              </a:rPr>
              <a:t>DISPLAYING</a:t>
            </a:r>
            <a:endParaRPr lang="en-US" dirty="0">
              <a:cs typeface="Calibri"/>
            </a:endParaRPr>
          </a:p>
          <a:p>
            <a:pPr marL="0" indent="0">
              <a:buNone/>
            </a:pPr>
            <a:r>
              <a:rPr lang="en-US" dirty="0">
                <a:cs typeface="Calibri"/>
              </a:rPr>
              <a:t>DATA</a:t>
            </a:r>
          </a:p>
          <a:p>
            <a:pPr marL="0" indent="0">
              <a:buNone/>
            </a:pPr>
            <a:r>
              <a:rPr lang="en-US" sz="2400">
                <a:cs typeface="Calibri"/>
              </a:rPr>
              <a:t>When the Ready_Btn is not pressed,</a:t>
            </a:r>
            <a:endParaRPr lang="en-US" dirty="0">
              <a:cs typeface="Calibri"/>
            </a:endParaRPr>
          </a:p>
          <a:p>
            <a:pPr marL="0" indent="0">
              <a:buNone/>
            </a:pPr>
            <a:r>
              <a:rPr lang="en-US" sz="2400">
                <a:cs typeface="Calibri"/>
              </a:rPr>
              <a:t>That is, when the switch is high, data </a:t>
            </a:r>
            <a:endParaRPr lang="en-US" sz="2400" dirty="0">
              <a:cs typeface="Calibri"/>
            </a:endParaRPr>
          </a:p>
          <a:p>
            <a:pPr marL="0" indent="0">
              <a:buNone/>
            </a:pPr>
            <a:r>
              <a:rPr lang="en-US" sz="2400">
                <a:cs typeface="Calibri"/>
              </a:rPr>
              <a:t>Collected is available and displayed.</a:t>
            </a:r>
            <a:endParaRPr lang="en-US" sz="2400" dirty="0">
              <a:cs typeface="Calibri"/>
            </a:endParaRPr>
          </a:p>
          <a:p>
            <a:pPr marL="0" indent="0">
              <a:buNone/>
            </a:pPr>
            <a:r>
              <a:rPr lang="en-US" sz="2400">
                <a:cs typeface="Calibri"/>
              </a:rPr>
              <a:t>When the switch is pressed and </a:t>
            </a:r>
            <a:endParaRPr lang="en-US" sz="2400" dirty="0">
              <a:cs typeface="Calibri"/>
            </a:endParaRPr>
          </a:p>
          <a:p>
            <a:pPr marL="0" indent="0">
              <a:buNone/>
            </a:pPr>
            <a:r>
              <a:rPr lang="en-US" sz="2400">
                <a:cs typeface="Calibri"/>
              </a:rPr>
              <a:t>Button is low, no data is collected.</a:t>
            </a:r>
          </a:p>
          <a:p>
            <a:pPr marL="0" indent="0">
              <a:buNone/>
            </a:pPr>
            <a:r>
              <a:rPr lang="en-US" sz="2400">
                <a:cs typeface="Calibri"/>
              </a:rPr>
              <a:t>Datas are collected and displayed </a:t>
            </a:r>
          </a:p>
          <a:p>
            <a:pPr marL="0" indent="0">
              <a:buNone/>
            </a:pPr>
            <a:r>
              <a:rPr lang="en-US" sz="2400">
                <a:cs typeface="Calibri"/>
              </a:rPr>
              <a:t>when button is released</a:t>
            </a:r>
            <a:endParaRPr lang="en-US" sz="2400" dirty="0">
              <a:cs typeface="Calibri"/>
            </a:endParaRPr>
          </a:p>
        </p:txBody>
      </p:sp>
      <p:pic>
        <p:nvPicPr>
          <p:cNvPr id="4" name="Picture 4" descr="Text&#10;&#10;Description automatically generated">
            <a:extLst>
              <a:ext uri="{FF2B5EF4-FFF2-40B4-BE49-F238E27FC236}">
                <a16:creationId xmlns:a16="http://schemas.microsoft.com/office/drawing/2014/main" id="{D9C5EEC7-F8EE-4A84-BFF6-9313E01C8349}"/>
              </a:ext>
            </a:extLst>
          </p:cNvPr>
          <p:cNvPicPr>
            <a:picLocks noChangeAspect="1"/>
          </p:cNvPicPr>
          <p:nvPr/>
        </p:nvPicPr>
        <p:blipFill>
          <a:blip r:embed="rId2"/>
          <a:stretch>
            <a:fillRect/>
          </a:stretch>
        </p:blipFill>
        <p:spPr>
          <a:xfrm>
            <a:off x="5298814" y="469584"/>
            <a:ext cx="6589219" cy="5264470"/>
          </a:xfrm>
          <a:prstGeom prst="rect">
            <a:avLst/>
          </a:prstGeom>
        </p:spPr>
      </p:pic>
    </p:spTree>
    <p:extLst>
      <p:ext uri="{BB962C8B-B14F-4D97-AF65-F5344CB8AC3E}">
        <p14:creationId xmlns:p14="http://schemas.microsoft.com/office/powerpoint/2010/main" val="1582708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2B61FC-F5A9-4B7D-95F2-07C2A4746BEA}"/>
              </a:ext>
            </a:extLst>
          </p:cNvPr>
          <p:cNvSpPr>
            <a:spLocks noGrp="1"/>
          </p:cNvSpPr>
          <p:nvPr>
            <p:ph idx="1"/>
          </p:nvPr>
        </p:nvSpPr>
        <p:spPr>
          <a:xfrm>
            <a:off x="558800" y="301625"/>
            <a:ext cx="10795000" cy="6129338"/>
          </a:xfrm>
        </p:spPr>
        <p:txBody>
          <a:bodyPr vert="horz" lIns="91440" tIns="45720" rIns="91440" bIns="45720" rtlCol="0" anchor="t">
            <a:normAutofit/>
          </a:bodyPr>
          <a:lstStyle/>
          <a:p>
            <a:pPr marL="0" indent="0">
              <a:buNone/>
            </a:pPr>
            <a:r>
              <a:rPr lang="en-US">
                <a:cs typeface="Calibri" panose="020F0502020204030204"/>
              </a:rPr>
              <a:t>Cont..............</a:t>
            </a:r>
          </a:p>
          <a:p>
            <a:pPr marL="0" indent="0">
              <a:buNone/>
            </a:pPr>
            <a:endParaRPr lang="en-US" dirty="0">
              <a:cs typeface="Calibri" panose="020F0502020204030204"/>
            </a:endParaRPr>
          </a:p>
        </p:txBody>
      </p:sp>
      <p:pic>
        <p:nvPicPr>
          <p:cNvPr id="4" name="Picture 4" descr="Graphical user interface, text, email&#10;&#10;Description automatically generated">
            <a:extLst>
              <a:ext uri="{FF2B5EF4-FFF2-40B4-BE49-F238E27FC236}">
                <a16:creationId xmlns:a16="http://schemas.microsoft.com/office/drawing/2014/main" id="{A333A8C7-470B-4537-A6BC-8F9AEE471AEE}"/>
              </a:ext>
            </a:extLst>
          </p:cNvPr>
          <p:cNvPicPr>
            <a:picLocks noChangeAspect="1"/>
          </p:cNvPicPr>
          <p:nvPr/>
        </p:nvPicPr>
        <p:blipFill>
          <a:blip r:embed="rId2"/>
          <a:stretch>
            <a:fillRect/>
          </a:stretch>
        </p:blipFill>
        <p:spPr>
          <a:xfrm>
            <a:off x="3283154" y="993646"/>
            <a:ext cx="8452465" cy="4396707"/>
          </a:xfrm>
          <a:prstGeom prst="rect">
            <a:avLst/>
          </a:prstGeom>
        </p:spPr>
      </p:pic>
      <p:sp>
        <p:nvSpPr>
          <p:cNvPr id="2" name="TextBox 1">
            <a:extLst>
              <a:ext uri="{FF2B5EF4-FFF2-40B4-BE49-F238E27FC236}">
                <a16:creationId xmlns:a16="http://schemas.microsoft.com/office/drawing/2014/main" id="{906F0E1C-11A4-4270-A0FE-AB26D69ABE71}"/>
              </a:ext>
            </a:extLst>
          </p:cNvPr>
          <p:cNvSpPr txBox="1"/>
          <p:nvPr/>
        </p:nvSpPr>
        <p:spPr>
          <a:xfrm>
            <a:off x="1037303" y="1602657"/>
            <a:ext cx="27432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Appending the data in string format</a:t>
            </a:r>
          </a:p>
        </p:txBody>
      </p:sp>
    </p:spTree>
    <p:extLst>
      <p:ext uri="{BB962C8B-B14F-4D97-AF65-F5344CB8AC3E}">
        <p14:creationId xmlns:p14="http://schemas.microsoft.com/office/powerpoint/2010/main" val="323241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2DDDA-A9E0-41C5-AED0-8DD48573C899}"/>
              </a:ext>
            </a:extLst>
          </p:cNvPr>
          <p:cNvSpPr>
            <a:spLocks noGrp="1"/>
          </p:cNvSpPr>
          <p:nvPr>
            <p:ph idx="1"/>
          </p:nvPr>
        </p:nvSpPr>
        <p:spPr>
          <a:xfrm>
            <a:off x="838200" y="568325"/>
            <a:ext cx="10515600" cy="5608638"/>
          </a:xfrm>
        </p:spPr>
        <p:txBody>
          <a:bodyPr vert="horz" lIns="91440" tIns="45720" rIns="91440" bIns="45720" rtlCol="0" anchor="t">
            <a:normAutofit/>
          </a:bodyPr>
          <a:lstStyle/>
          <a:p>
            <a:pPr marL="0" indent="0">
              <a:buNone/>
            </a:pPr>
            <a:r>
              <a:rPr lang="en-US">
                <a:cs typeface="Calibri" panose="020F0502020204030204"/>
              </a:rPr>
              <a:t>ACCELEROMETER AND GYROSCOPE VALUES</a:t>
            </a:r>
          </a:p>
          <a:p>
            <a:pPr marL="0" indent="0">
              <a:buNone/>
            </a:pPr>
            <a:endParaRPr lang="en-US" dirty="0">
              <a:cs typeface="Calibri" panose="020F05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id="{8F58A2AF-1A0B-4A29-987C-D01BA37F3E41}"/>
              </a:ext>
            </a:extLst>
          </p:cNvPr>
          <p:cNvPicPr>
            <a:picLocks noChangeAspect="1"/>
          </p:cNvPicPr>
          <p:nvPr/>
        </p:nvPicPr>
        <p:blipFill>
          <a:blip r:embed="rId2"/>
          <a:stretch>
            <a:fillRect/>
          </a:stretch>
        </p:blipFill>
        <p:spPr>
          <a:xfrm>
            <a:off x="749300" y="1071483"/>
            <a:ext cx="10985500" cy="5197633"/>
          </a:xfrm>
          <a:prstGeom prst="rect">
            <a:avLst/>
          </a:prstGeom>
        </p:spPr>
      </p:pic>
    </p:spTree>
    <p:extLst>
      <p:ext uri="{BB962C8B-B14F-4D97-AF65-F5344CB8AC3E}">
        <p14:creationId xmlns:p14="http://schemas.microsoft.com/office/powerpoint/2010/main" val="2823726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485F1D-D3C9-45FC-A755-001CCCA1E35E}"/>
              </a:ext>
            </a:extLst>
          </p:cNvPr>
          <p:cNvSpPr>
            <a:spLocks noGrp="1"/>
          </p:cNvSpPr>
          <p:nvPr>
            <p:ph idx="1"/>
          </p:nvPr>
        </p:nvSpPr>
        <p:spPr>
          <a:xfrm>
            <a:off x="752168" y="559723"/>
            <a:ext cx="10564761" cy="5531208"/>
          </a:xfrm>
        </p:spPr>
        <p:txBody>
          <a:bodyPr vert="horz" lIns="91440" tIns="45720" rIns="91440" bIns="45720" rtlCol="0" anchor="t">
            <a:normAutofit/>
          </a:bodyPr>
          <a:lstStyle/>
          <a:p>
            <a:pPr marL="0" indent="0">
              <a:buNone/>
            </a:pPr>
            <a:r>
              <a:rPr lang="en-US">
                <a:cs typeface="Calibri" panose="020F0502020204030204"/>
              </a:rPr>
              <a:t>DESIGNING MACHINE LEARNING ALGORITHM</a:t>
            </a:r>
          </a:p>
          <a:p>
            <a:pPr marL="0" indent="0">
              <a:buNone/>
            </a:pPr>
            <a:r>
              <a:rPr lang="en-US" sz="2400" dirty="0">
                <a:ea typeface="+mn-lt"/>
                <a:cs typeface="+mn-lt"/>
              </a:rPr>
              <a:t>Random forest is a type of supervised machine learning algorithm based on ensemble learning. Ensemble learning is a type of learning where you join different types of algorithms or same algorithm multiple times to form a more </a:t>
            </a:r>
            <a:r>
              <a:rPr lang="en-US" sz="2400">
                <a:ea typeface="+mn-lt"/>
                <a:cs typeface="+mn-lt"/>
              </a:rPr>
              <a:t>powerful prediction model. The random forest algorithm combines multiple </a:t>
            </a:r>
            <a:r>
              <a:rPr lang="en-US" sz="2400" dirty="0">
                <a:ea typeface="+mn-lt"/>
                <a:cs typeface="+mn-lt"/>
              </a:rPr>
              <a:t>algorithm of the same type i.e. multiple decision </a:t>
            </a:r>
            <a:r>
              <a:rPr lang="en-US" sz="2400" i="1" dirty="0">
                <a:ea typeface="+mn-lt"/>
                <a:cs typeface="+mn-lt"/>
              </a:rPr>
              <a:t>trees</a:t>
            </a:r>
            <a:r>
              <a:rPr lang="en-US" sz="2400" dirty="0">
                <a:ea typeface="+mn-lt"/>
                <a:cs typeface="+mn-lt"/>
              </a:rPr>
              <a:t>, resulting in a </a:t>
            </a:r>
            <a:r>
              <a:rPr lang="en-US" sz="2400" i="1" dirty="0">
                <a:ea typeface="+mn-lt"/>
                <a:cs typeface="+mn-lt"/>
              </a:rPr>
              <a:t>forest of trees</a:t>
            </a:r>
            <a:r>
              <a:rPr lang="en-US" sz="2400" dirty="0">
                <a:ea typeface="+mn-lt"/>
                <a:cs typeface="+mn-lt"/>
              </a:rPr>
              <a:t>, hence the name "Random Forest".</a:t>
            </a:r>
            <a:r>
              <a:rPr lang="en-US" dirty="0">
                <a:ea typeface="+mn-lt"/>
                <a:cs typeface="+mn-lt"/>
              </a:rPr>
              <a:t> </a:t>
            </a:r>
          </a:p>
          <a:p>
            <a:pPr marL="0" indent="0">
              <a:buNone/>
            </a:pPr>
            <a:r>
              <a:rPr lang="en-US" sz="2400">
                <a:cs typeface="Calibri" panose="020F0502020204030204"/>
              </a:rPr>
              <a:t>Random forest algorithm works as following:</a:t>
            </a:r>
          </a:p>
          <a:p>
            <a:pPr>
              <a:buFont typeface="Arial"/>
              <a:buChar char="•"/>
            </a:pPr>
            <a:r>
              <a:rPr lang="en-US" sz="2400">
                <a:ea typeface="+mn-lt"/>
                <a:cs typeface="+mn-lt"/>
              </a:rPr>
              <a:t>Pick N random records from the dataset.</a:t>
            </a:r>
            <a:endParaRPr lang="en-US" sz="2400">
              <a:cs typeface="Calibri"/>
            </a:endParaRPr>
          </a:p>
          <a:p>
            <a:pPr>
              <a:buFont typeface="Arial"/>
              <a:buChar char="•"/>
            </a:pPr>
            <a:r>
              <a:rPr lang="en-US" sz="2400">
                <a:ea typeface="+mn-lt"/>
                <a:cs typeface="+mn-lt"/>
              </a:rPr>
              <a:t>Build a decision tree based on these N records.</a:t>
            </a:r>
            <a:endParaRPr lang="en-US" sz="2400">
              <a:cs typeface="Calibri"/>
            </a:endParaRPr>
          </a:p>
          <a:p>
            <a:pPr>
              <a:buFont typeface="Arial"/>
              <a:buChar char="•"/>
            </a:pPr>
            <a:r>
              <a:rPr lang="en-US" sz="2400">
                <a:ea typeface="+mn-lt"/>
                <a:cs typeface="+mn-lt"/>
              </a:rPr>
              <a:t>Choose the number of trees you want in your algorithm and repeat steps 1 and 2.</a:t>
            </a:r>
            <a:endParaRPr lang="en-US" sz="2400">
              <a:cs typeface="Calibri"/>
            </a:endParaRPr>
          </a:p>
          <a:p>
            <a:pPr>
              <a:buFont typeface="Arial"/>
              <a:buChar char="•"/>
            </a:pPr>
            <a:r>
              <a:rPr lang="en-US" sz="2400">
                <a:ea typeface="+mn-lt"/>
                <a:cs typeface="+mn-lt"/>
              </a:rPr>
              <a:t>In case of a regression problem, for a new record, each tree in the forest predicts a value for Y (output)</a:t>
            </a:r>
            <a:endParaRPr lang="en-US" sz="2400"/>
          </a:p>
          <a:p>
            <a:pPr marL="0" indent="0">
              <a:buNone/>
            </a:pPr>
            <a:endParaRPr lang="en-US" dirty="0">
              <a:cs typeface="Calibri" panose="020F0502020204030204"/>
            </a:endParaRPr>
          </a:p>
        </p:txBody>
      </p:sp>
    </p:spTree>
    <p:extLst>
      <p:ext uri="{BB962C8B-B14F-4D97-AF65-F5344CB8AC3E}">
        <p14:creationId xmlns:p14="http://schemas.microsoft.com/office/powerpoint/2010/main" val="3436841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1C5E41-B20D-4BE5-A4ED-6A099D11DD19}"/>
              </a:ext>
            </a:extLst>
          </p:cNvPr>
          <p:cNvSpPr>
            <a:spLocks noGrp="1"/>
          </p:cNvSpPr>
          <p:nvPr>
            <p:ph idx="1"/>
          </p:nvPr>
        </p:nvSpPr>
        <p:spPr>
          <a:xfrm>
            <a:off x="801330" y="498271"/>
            <a:ext cx="10552470" cy="5678692"/>
          </a:xfrm>
        </p:spPr>
        <p:txBody>
          <a:bodyPr vert="horz" lIns="91440" tIns="45720" rIns="91440" bIns="45720" rtlCol="0" anchor="t">
            <a:normAutofit/>
          </a:bodyPr>
          <a:lstStyle/>
          <a:p>
            <a:pPr marL="0" indent="0">
              <a:buNone/>
            </a:pPr>
            <a:endParaRPr lang="en-US" dirty="0">
              <a:cs typeface="Calibri"/>
            </a:endParaRPr>
          </a:p>
          <a:p>
            <a:pPr marL="0" indent="0">
              <a:buNone/>
            </a:pPr>
            <a:r>
              <a:rPr lang="en-US" dirty="0">
                <a:cs typeface="Calibri"/>
              </a:rPr>
              <a:t>Machine learning libraries in python</a:t>
            </a:r>
          </a:p>
          <a:p>
            <a:pPr marL="0" indent="0">
              <a:buNone/>
            </a:pPr>
            <a:endParaRPr lang="en-US" dirty="0">
              <a:cs typeface="Calibri"/>
            </a:endParaRPr>
          </a:p>
        </p:txBody>
      </p:sp>
      <p:pic>
        <p:nvPicPr>
          <p:cNvPr id="4" name="Picture 4" descr="Diagram&#10;&#10;Description automatically generated">
            <a:extLst>
              <a:ext uri="{FF2B5EF4-FFF2-40B4-BE49-F238E27FC236}">
                <a16:creationId xmlns:a16="http://schemas.microsoft.com/office/drawing/2014/main" id="{3FD0E1CE-1E4E-4F7F-AA63-D81AB22A57F0}"/>
              </a:ext>
            </a:extLst>
          </p:cNvPr>
          <p:cNvPicPr>
            <a:picLocks noChangeAspect="1"/>
          </p:cNvPicPr>
          <p:nvPr/>
        </p:nvPicPr>
        <p:blipFill>
          <a:blip r:embed="rId2"/>
          <a:stretch>
            <a:fillRect/>
          </a:stretch>
        </p:blipFill>
        <p:spPr>
          <a:xfrm>
            <a:off x="2325974" y="1973196"/>
            <a:ext cx="7527560" cy="3461249"/>
          </a:xfrm>
          <a:prstGeom prst="rect">
            <a:avLst/>
          </a:prstGeom>
        </p:spPr>
      </p:pic>
    </p:spTree>
    <p:extLst>
      <p:ext uri="{BB962C8B-B14F-4D97-AF65-F5344CB8AC3E}">
        <p14:creationId xmlns:p14="http://schemas.microsoft.com/office/powerpoint/2010/main" val="83417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B23C92-E7BA-4236-B5B7-028CA19CCD25}"/>
              </a:ext>
            </a:extLst>
          </p:cNvPr>
          <p:cNvSpPr>
            <a:spLocks noGrp="1"/>
          </p:cNvSpPr>
          <p:nvPr>
            <p:ph idx="1"/>
          </p:nvPr>
        </p:nvSpPr>
        <p:spPr>
          <a:xfrm>
            <a:off x="875070" y="412238"/>
            <a:ext cx="10478730" cy="5764725"/>
          </a:xfrm>
        </p:spPr>
        <p:txBody>
          <a:bodyPr vert="horz" lIns="91440" tIns="45720" rIns="91440" bIns="45720" rtlCol="0" anchor="t">
            <a:normAutofit/>
          </a:bodyPr>
          <a:lstStyle/>
          <a:p>
            <a:pPr marL="0" indent="0">
              <a:buNone/>
            </a:pPr>
            <a:r>
              <a:rPr lang="en-US" dirty="0">
                <a:cs typeface="Calibri" panose="020F0502020204030204"/>
              </a:rPr>
              <a:t>SCIKIT LEARN </a:t>
            </a:r>
            <a:r>
              <a:rPr lang="en-US" dirty="0"/>
              <a:t>(</a:t>
            </a:r>
            <a:r>
              <a:rPr lang="en-US" dirty="0" err="1"/>
              <a:t>Sklearn</a:t>
            </a:r>
            <a:r>
              <a:rPr lang="en-US" dirty="0"/>
              <a:t>)</a:t>
            </a:r>
          </a:p>
          <a:p>
            <a:pPr marL="0" indent="0">
              <a:buNone/>
            </a:pPr>
            <a:endParaRPr lang="en-US" dirty="0">
              <a:cs typeface="Calibri" panose="020F0502020204030204"/>
            </a:endParaRPr>
          </a:p>
          <a:p>
            <a:r>
              <a:rPr lang="en-US" dirty="0">
                <a:cs typeface="Calibri" panose="020F0502020204030204"/>
              </a:rPr>
              <a:t>Scikit-learn is a free machine learning library for python. It features various algorithms like random forest, K-neighbors etc.</a:t>
            </a:r>
          </a:p>
          <a:p>
            <a:r>
              <a:rPr lang="en-US" dirty="0">
                <a:ea typeface="+mn-lt"/>
                <a:cs typeface="+mn-lt"/>
              </a:rPr>
              <a:t> Almost all the popular supervised learning algorithms, like Linear Regression, Support Vector Machine (SVM), Decision Tree etc., are the part of scikit-learn</a:t>
            </a:r>
            <a:endParaRPr lang="en-US" dirty="0">
              <a:cs typeface="Calibri" panose="020F0502020204030204"/>
            </a:endParaRPr>
          </a:p>
          <a:p>
            <a:r>
              <a:rPr lang="en-US" dirty="0">
                <a:ea typeface="+mn-lt"/>
                <a:cs typeface="+mn-lt"/>
              </a:rPr>
              <a:t>We use the random forest algorithm via the Scikit-Learn Python library. The following codes are executed to import library:</a:t>
            </a:r>
          </a:p>
          <a:p>
            <a:pPr>
              <a:buFont typeface="Wingdings" panose="020B0604020202020204" pitchFamily="34" charset="0"/>
              <a:buChar char="ü"/>
            </a:pPr>
            <a:r>
              <a:rPr lang="en-US" dirty="0">
                <a:ea typeface="+mn-lt"/>
                <a:cs typeface="+mn-lt"/>
              </a:rPr>
              <a:t>import pandas as pd</a:t>
            </a:r>
          </a:p>
          <a:p>
            <a:pPr>
              <a:buFont typeface="Wingdings" panose="020B0604020202020204" pitchFamily="34" charset="0"/>
              <a:buChar char="ü"/>
            </a:pPr>
            <a:r>
              <a:rPr lang="en-US" dirty="0">
                <a:ea typeface="+mn-lt"/>
                <a:cs typeface="+mn-lt"/>
              </a:rPr>
              <a:t>import </a:t>
            </a:r>
            <a:r>
              <a:rPr lang="en-US" dirty="0" err="1">
                <a:ea typeface="+mn-lt"/>
                <a:cs typeface="+mn-lt"/>
              </a:rPr>
              <a:t>numpy</a:t>
            </a:r>
            <a:r>
              <a:rPr lang="en-US" dirty="0">
                <a:ea typeface="+mn-lt"/>
                <a:cs typeface="+mn-lt"/>
              </a:rPr>
              <a:t> as np</a:t>
            </a:r>
          </a:p>
          <a:p>
            <a:endParaRPr lang="en-US" dirty="0">
              <a:cs typeface="Calibri" panose="020F0502020204030204"/>
            </a:endParaRPr>
          </a:p>
        </p:txBody>
      </p:sp>
    </p:spTree>
    <p:extLst>
      <p:ext uri="{BB962C8B-B14F-4D97-AF65-F5344CB8AC3E}">
        <p14:creationId xmlns:p14="http://schemas.microsoft.com/office/powerpoint/2010/main" val="1999005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A132E-1783-431A-8011-8EBC57D7925B}"/>
              </a:ext>
            </a:extLst>
          </p:cNvPr>
          <p:cNvSpPr>
            <a:spLocks noGrp="1"/>
          </p:cNvSpPr>
          <p:nvPr>
            <p:ph idx="1"/>
          </p:nvPr>
        </p:nvSpPr>
        <p:spPr>
          <a:xfrm>
            <a:off x="688299" y="513986"/>
            <a:ext cx="10665501" cy="5662977"/>
          </a:xfrm>
        </p:spPr>
        <p:txBody>
          <a:bodyPr vert="horz" lIns="91440" tIns="45720" rIns="91440" bIns="45720" rtlCol="0" anchor="t">
            <a:normAutofit/>
          </a:bodyPr>
          <a:lstStyle/>
          <a:p>
            <a:pPr marL="0" indent="0">
              <a:buNone/>
            </a:pPr>
            <a:r>
              <a:rPr lang="en-US" dirty="0" err="1">
                <a:cs typeface="Calibri"/>
              </a:rPr>
              <a:t>Numpy</a:t>
            </a:r>
          </a:p>
          <a:p>
            <a:pPr marL="0" indent="0">
              <a:buNone/>
            </a:pPr>
            <a:endParaRPr lang="en-US" dirty="0">
              <a:ea typeface="+mn-lt"/>
              <a:cs typeface="+mn-lt"/>
            </a:endParaRPr>
          </a:p>
          <a:p>
            <a:pPr marL="0" indent="0">
              <a:buNone/>
            </a:pPr>
            <a:r>
              <a:rPr lang="en-US" dirty="0">
                <a:ea typeface="+mn-lt"/>
                <a:cs typeface="+mn-lt"/>
              </a:rPr>
              <a:t>NumPy stands for ‘Numerical Python’. It is an open source module of Python which provides fast mathematical computation on arrays and matrices. Since, arrays and matrices are an essential part of the Machine Learning ecosystem, NumPy along with Machine Learning modules like Scikit-learn, Pandas, Matplotlib, TensorFlow, etc. complete the Python Machine Learning Ecosystem. </a:t>
            </a:r>
            <a:r>
              <a:rPr lang="en-US" dirty="0" err="1">
                <a:ea typeface="+mn-lt"/>
                <a:cs typeface="+mn-lt"/>
              </a:rPr>
              <a:t>Numpy</a:t>
            </a:r>
            <a:r>
              <a:rPr lang="en-US" dirty="0">
                <a:ea typeface="+mn-lt"/>
                <a:cs typeface="+mn-lt"/>
              </a:rPr>
              <a:t> is imported as:</a:t>
            </a:r>
          </a:p>
          <a:p>
            <a:pPr marL="0" indent="0">
              <a:buNone/>
            </a:pPr>
            <a:r>
              <a:rPr lang="en-US" dirty="0">
                <a:cs typeface="Calibri" panose="020F0502020204030204"/>
              </a:rPr>
              <a:t>           &gt;&gt;import </a:t>
            </a:r>
            <a:r>
              <a:rPr lang="en-US" dirty="0" err="1">
                <a:cs typeface="Calibri" panose="020F0502020204030204"/>
              </a:rPr>
              <a:t>numpy</a:t>
            </a:r>
            <a:r>
              <a:rPr lang="en-US" dirty="0">
                <a:cs typeface="Calibri" panose="020F0502020204030204"/>
              </a:rPr>
              <a:t> as np</a:t>
            </a:r>
            <a:endParaRPr lang="en-US" dirty="0"/>
          </a:p>
          <a:p>
            <a:pPr marL="0" indent="0">
              <a:buNone/>
            </a:pPr>
            <a:endParaRPr lang="en-US" dirty="0">
              <a:cs typeface="Calibri" panose="020F0502020204030204"/>
            </a:endParaRPr>
          </a:p>
        </p:txBody>
      </p:sp>
    </p:spTree>
    <p:extLst>
      <p:ext uri="{BB962C8B-B14F-4D97-AF65-F5344CB8AC3E}">
        <p14:creationId xmlns:p14="http://schemas.microsoft.com/office/powerpoint/2010/main" val="3890347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0FE77-B94F-49C5-B8B1-0D938DA25D1B}"/>
              </a:ext>
            </a:extLst>
          </p:cNvPr>
          <p:cNvSpPr>
            <a:spLocks noGrp="1"/>
          </p:cNvSpPr>
          <p:nvPr>
            <p:ph idx="1"/>
          </p:nvPr>
        </p:nvSpPr>
        <p:spPr>
          <a:xfrm>
            <a:off x="788233" y="538970"/>
            <a:ext cx="10565567" cy="5637993"/>
          </a:xfrm>
        </p:spPr>
        <p:txBody>
          <a:bodyPr vert="horz" lIns="91440" tIns="45720" rIns="91440" bIns="45720" rtlCol="0" anchor="t">
            <a:normAutofit/>
          </a:bodyPr>
          <a:lstStyle/>
          <a:p>
            <a:pPr marL="0" indent="0">
              <a:buNone/>
            </a:pPr>
            <a:r>
              <a:rPr lang="en-US" dirty="0">
                <a:cs typeface="Calibri"/>
              </a:rPr>
              <a:t>Some of the attributes of </a:t>
            </a:r>
            <a:r>
              <a:rPr lang="en-US" dirty="0" err="1">
                <a:cs typeface="Calibri"/>
              </a:rPr>
              <a:t>Numpy</a:t>
            </a:r>
            <a:r>
              <a:rPr lang="en-US" dirty="0">
                <a:cs typeface="Calibri"/>
              </a:rPr>
              <a:t> are:</a:t>
            </a:r>
            <a:endParaRPr lang="en-US" dirty="0"/>
          </a:p>
          <a:p>
            <a:pPr>
              <a:buNone/>
            </a:pPr>
            <a:endParaRPr lang="en-US" dirty="0">
              <a:cs typeface="Calibri"/>
            </a:endParaRPr>
          </a:p>
          <a:p>
            <a:pPr>
              <a:buFont typeface="Arial"/>
              <a:buChar char="•"/>
            </a:pPr>
            <a:r>
              <a:rPr lang="en-US" b="1" dirty="0">
                <a:ea typeface="+mn-lt"/>
                <a:cs typeface="+mn-lt"/>
              </a:rPr>
              <a:t>Ndim:</a:t>
            </a:r>
            <a:r>
              <a:rPr lang="en-US" dirty="0">
                <a:ea typeface="+mn-lt"/>
                <a:cs typeface="+mn-lt"/>
              </a:rPr>
              <a:t> displays the dimension of the array</a:t>
            </a:r>
            <a:endParaRPr lang="en-US" dirty="0"/>
          </a:p>
          <a:p>
            <a:pPr>
              <a:buFont typeface="Arial"/>
              <a:buChar char="•"/>
            </a:pPr>
            <a:r>
              <a:rPr lang="en-US" b="1" dirty="0">
                <a:ea typeface="+mn-lt"/>
                <a:cs typeface="+mn-lt"/>
              </a:rPr>
              <a:t>Shape:</a:t>
            </a:r>
            <a:r>
              <a:rPr lang="en-US" dirty="0">
                <a:ea typeface="+mn-lt"/>
                <a:cs typeface="+mn-lt"/>
              </a:rPr>
              <a:t> returns a tuple of integers indicating the size of the array</a:t>
            </a:r>
            <a:endParaRPr lang="en-US" dirty="0"/>
          </a:p>
          <a:p>
            <a:pPr>
              <a:buFont typeface="Arial"/>
              <a:buChar char="•"/>
            </a:pPr>
            <a:r>
              <a:rPr lang="en-US" b="1" dirty="0">
                <a:ea typeface="+mn-lt"/>
                <a:cs typeface="+mn-lt"/>
              </a:rPr>
              <a:t>Size:</a:t>
            </a:r>
            <a:r>
              <a:rPr lang="en-US" dirty="0">
                <a:ea typeface="+mn-lt"/>
                <a:cs typeface="+mn-lt"/>
              </a:rPr>
              <a:t> returns the total number of elements in the NumPy array</a:t>
            </a:r>
            <a:endParaRPr lang="en-US" dirty="0"/>
          </a:p>
          <a:p>
            <a:pPr>
              <a:buFont typeface="Arial"/>
              <a:buChar char="•"/>
            </a:pPr>
            <a:r>
              <a:rPr lang="en-US" b="1" dirty="0" err="1">
                <a:ea typeface="+mn-lt"/>
                <a:cs typeface="+mn-lt"/>
              </a:rPr>
              <a:t>Dtype</a:t>
            </a:r>
            <a:r>
              <a:rPr lang="en-US" dirty="0">
                <a:ea typeface="+mn-lt"/>
                <a:cs typeface="+mn-lt"/>
              </a:rPr>
              <a:t>: returns the type of elements in the array, i.e., int64, character</a:t>
            </a:r>
            <a:endParaRPr lang="en-US" dirty="0"/>
          </a:p>
          <a:p>
            <a:pPr>
              <a:buFont typeface="Arial"/>
              <a:buChar char="•"/>
            </a:pPr>
            <a:r>
              <a:rPr lang="en-US" b="1" dirty="0" err="1">
                <a:ea typeface="+mn-lt"/>
                <a:cs typeface="+mn-lt"/>
              </a:rPr>
              <a:t>Itemsize</a:t>
            </a:r>
            <a:r>
              <a:rPr lang="en-US" b="1" dirty="0">
                <a:ea typeface="+mn-lt"/>
                <a:cs typeface="+mn-lt"/>
              </a:rPr>
              <a:t>:</a:t>
            </a:r>
            <a:r>
              <a:rPr lang="en-US" dirty="0">
                <a:ea typeface="+mn-lt"/>
                <a:cs typeface="+mn-lt"/>
              </a:rPr>
              <a:t> returns the size in bytes of each item</a:t>
            </a:r>
            <a:endParaRPr lang="en-US" dirty="0"/>
          </a:p>
          <a:p>
            <a:pPr>
              <a:buFont typeface="Arial"/>
              <a:buChar char="•"/>
            </a:pPr>
            <a:r>
              <a:rPr lang="en-US" b="1" dirty="0">
                <a:ea typeface="+mn-lt"/>
                <a:cs typeface="+mn-lt"/>
              </a:rPr>
              <a:t>Reshape</a:t>
            </a:r>
            <a:r>
              <a:rPr lang="en-US" dirty="0">
                <a:ea typeface="+mn-lt"/>
                <a:cs typeface="+mn-lt"/>
              </a:rPr>
              <a:t>: Reshapes the NumPy array</a:t>
            </a:r>
            <a:endParaRPr lang="en-US" dirty="0"/>
          </a:p>
          <a:p>
            <a:pPr marL="0" indent="0">
              <a:buNone/>
            </a:pPr>
            <a:endParaRPr lang="en-US" dirty="0">
              <a:cs typeface="Calibri"/>
            </a:endParaRPr>
          </a:p>
        </p:txBody>
      </p:sp>
    </p:spTree>
    <p:extLst>
      <p:ext uri="{BB962C8B-B14F-4D97-AF65-F5344CB8AC3E}">
        <p14:creationId xmlns:p14="http://schemas.microsoft.com/office/powerpoint/2010/main" val="214965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2F2BAC-B94B-4B5A-A6CB-1FA91180C670}"/>
              </a:ext>
            </a:extLst>
          </p:cNvPr>
          <p:cNvSpPr>
            <a:spLocks noGrp="1"/>
          </p:cNvSpPr>
          <p:nvPr>
            <p:ph idx="1"/>
          </p:nvPr>
        </p:nvSpPr>
        <p:spPr>
          <a:xfrm>
            <a:off x="653846" y="707206"/>
            <a:ext cx="10699954" cy="5469757"/>
          </a:xfrm>
        </p:spPr>
        <p:txBody>
          <a:bodyPr vert="horz" lIns="91440" tIns="45720" rIns="91440" bIns="45720" rtlCol="0" anchor="t">
            <a:normAutofit/>
          </a:bodyPr>
          <a:lstStyle/>
          <a:p>
            <a:pPr marL="0" indent="0" algn="ctr">
              <a:buNone/>
            </a:pPr>
            <a:r>
              <a:rPr lang="en-US" sz="2400" b="1" dirty="0">
                <a:ea typeface="+mn-lt"/>
                <a:cs typeface="+mn-lt"/>
              </a:rPr>
              <a:t>Gesture Keyboard- Typing letters by moving in the air with machine learning using Beaglebone Black</a:t>
            </a:r>
          </a:p>
          <a:p>
            <a:pPr marL="0" indent="0">
              <a:buNone/>
            </a:pPr>
            <a:endParaRPr lang="en-US" sz="2400" dirty="0">
              <a:ea typeface="+mn-lt"/>
              <a:cs typeface="+mn-lt"/>
            </a:endParaRPr>
          </a:p>
          <a:p>
            <a:pPr marL="0" indent="0">
              <a:buNone/>
            </a:pPr>
            <a:r>
              <a:rPr lang="en-US" sz="2400" dirty="0">
                <a:ea typeface="+mn-lt"/>
                <a:cs typeface="+mn-lt"/>
              </a:rPr>
              <a:t>The aim of this project is to type letters in the air using hand gestures, where the gestures are sensed by a gyroscope and finally displayed on an LCD display.</a:t>
            </a:r>
            <a:endParaRPr lang="en-US"/>
          </a:p>
          <a:p>
            <a:pPr marL="0" indent="0">
              <a:buNone/>
            </a:pPr>
            <a:r>
              <a:rPr lang="en-US" sz="2400" dirty="0">
                <a:ea typeface="+mn-lt"/>
                <a:cs typeface="+mn-lt"/>
              </a:rPr>
              <a:t>The main components used are Beaglebone black, Arduino board, Gyroscope and LCD display. </a:t>
            </a:r>
          </a:p>
          <a:p>
            <a:pPr marL="0" indent="0">
              <a:buNone/>
            </a:pPr>
            <a:r>
              <a:rPr lang="en-US" sz="2400" dirty="0">
                <a:ea typeface="+mn-lt"/>
                <a:cs typeface="+mn-lt"/>
              </a:rPr>
              <a:t>The machine learning algorithm "Supervised learning" is used with some predictions along with designed project to detect the alphabet. The gyroscope is attached to hand, so when letters are written in air,  the data is transferred to the </a:t>
            </a:r>
            <a:r>
              <a:rPr lang="en-US" sz="2400" dirty="0" err="1">
                <a:ea typeface="+mn-lt"/>
                <a:cs typeface="+mn-lt"/>
              </a:rPr>
              <a:t>beaglebone</a:t>
            </a:r>
            <a:r>
              <a:rPr lang="en-US" sz="2400" dirty="0">
                <a:ea typeface="+mn-lt"/>
                <a:cs typeface="+mn-lt"/>
              </a:rPr>
              <a:t> black via </a:t>
            </a:r>
            <a:r>
              <a:rPr lang="en-US" sz="2400" dirty="0" err="1">
                <a:ea typeface="+mn-lt"/>
                <a:cs typeface="+mn-lt"/>
              </a:rPr>
              <a:t>arduino</a:t>
            </a:r>
            <a:r>
              <a:rPr lang="en-US" sz="2400" dirty="0">
                <a:ea typeface="+mn-lt"/>
                <a:cs typeface="+mn-lt"/>
              </a:rPr>
              <a:t>, where the data is compared with machine algorithm predictions and then, they are displayed. </a:t>
            </a:r>
          </a:p>
          <a:p>
            <a:pPr marL="0" indent="0">
              <a:buNone/>
            </a:pPr>
            <a:endParaRPr lang="en-US" dirty="0">
              <a:ea typeface="+mn-lt"/>
              <a:cs typeface="+mn-lt"/>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3944567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8033ED-7519-41A6-9879-345FA120E5AF}"/>
              </a:ext>
            </a:extLst>
          </p:cNvPr>
          <p:cNvSpPr>
            <a:spLocks noGrp="1"/>
          </p:cNvSpPr>
          <p:nvPr>
            <p:ph idx="1"/>
          </p:nvPr>
        </p:nvSpPr>
        <p:spPr>
          <a:xfrm>
            <a:off x="688299" y="551462"/>
            <a:ext cx="10665501" cy="5625501"/>
          </a:xfrm>
        </p:spPr>
        <p:txBody>
          <a:bodyPr vert="horz" lIns="91440" tIns="45720" rIns="91440" bIns="45720" rtlCol="0" anchor="t">
            <a:normAutofit/>
          </a:bodyPr>
          <a:lstStyle/>
          <a:p>
            <a:pPr marL="0" indent="0">
              <a:buNone/>
            </a:pPr>
            <a:r>
              <a:rPr lang="en-US" dirty="0">
                <a:cs typeface="Calibri"/>
              </a:rPr>
              <a:t>Pandas</a:t>
            </a:r>
            <a:endParaRPr lang="en-US"/>
          </a:p>
          <a:p>
            <a:pPr marL="0" indent="0">
              <a:buNone/>
            </a:pPr>
            <a:endParaRPr lang="en-US" dirty="0">
              <a:ea typeface="+mn-lt"/>
              <a:cs typeface="+mn-lt"/>
            </a:endParaRPr>
          </a:p>
          <a:p>
            <a:pPr marL="0" indent="0">
              <a:buNone/>
            </a:pPr>
            <a:r>
              <a:rPr lang="en-US" dirty="0">
                <a:ea typeface="+mn-lt"/>
                <a:cs typeface="+mn-lt"/>
              </a:rPr>
              <a:t>Pandas is one of the most widely used python libraries in data science. It provides high-performance, easy to use structures and data analysis tools. Unlike NumPy library which provides objects for multi-dimensional arrays, Pandas provides in-memory 2d table object called </a:t>
            </a:r>
            <a:r>
              <a:rPr lang="en-US" dirty="0" err="1">
                <a:ea typeface="+mn-lt"/>
                <a:cs typeface="+mn-lt"/>
              </a:rPr>
              <a:t>Dataframe</a:t>
            </a:r>
            <a:r>
              <a:rPr lang="en-US" dirty="0">
                <a:ea typeface="+mn-lt"/>
                <a:cs typeface="+mn-lt"/>
              </a:rPr>
              <a:t>. It is like a spreadsheet with column names and row labels.</a:t>
            </a:r>
          </a:p>
          <a:p>
            <a:pPr marL="0" indent="0">
              <a:buNone/>
            </a:pPr>
            <a:r>
              <a:rPr lang="en-US" dirty="0">
                <a:cs typeface="Calibri"/>
              </a:rPr>
              <a:t>Pandas are imported as:</a:t>
            </a:r>
          </a:p>
          <a:p>
            <a:pPr marL="0" indent="0">
              <a:buNone/>
            </a:pPr>
            <a:r>
              <a:rPr lang="en-US" dirty="0">
                <a:cs typeface="Calibri"/>
              </a:rPr>
              <a:t>        &gt;&gt;import pandas as pd</a:t>
            </a:r>
          </a:p>
        </p:txBody>
      </p:sp>
    </p:spTree>
    <p:extLst>
      <p:ext uri="{BB962C8B-B14F-4D97-AF65-F5344CB8AC3E}">
        <p14:creationId xmlns:p14="http://schemas.microsoft.com/office/powerpoint/2010/main" val="2317916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8E3297-72DB-4101-BB07-E1997F71DDEC}"/>
              </a:ext>
            </a:extLst>
          </p:cNvPr>
          <p:cNvSpPr>
            <a:spLocks noGrp="1"/>
          </p:cNvSpPr>
          <p:nvPr>
            <p:ph idx="1"/>
          </p:nvPr>
        </p:nvSpPr>
        <p:spPr>
          <a:xfrm>
            <a:off x="3436495" y="1101100"/>
            <a:ext cx="7979764" cy="5488092"/>
          </a:xfrm>
        </p:spPr>
        <p:txBody>
          <a:bodyPr vert="horz" lIns="91440" tIns="45720" rIns="91440" bIns="45720" rtlCol="0" anchor="t">
            <a:normAutofit/>
          </a:bodyPr>
          <a:lstStyle/>
          <a:p>
            <a:pPr marL="0" indent="0">
              <a:buNone/>
            </a:pPr>
            <a:r>
              <a:rPr lang="en-US" dirty="0">
                <a:cs typeface="Calibri"/>
              </a:rPr>
              <a:t>TENSOR FLOW</a:t>
            </a:r>
          </a:p>
          <a:p>
            <a:pPr marL="0" indent="0">
              <a:buNone/>
            </a:pPr>
            <a:endParaRPr lang="en-US" dirty="0">
              <a:ea typeface="+mn-lt"/>
              <a:cs typeface="+mn-lt"/>
            </a:endParaRPr>
          </a:p>
          <a:p>
            <a:pPr marL="0" indent="0">
              <a:buNone/>
            </a:pPr>
            <a:r>
              <a:rPr lang="en-US" sz="2400" dirty="0">
                <a:ea typeface="+mn-lt"/>
                <a:cs typeface="+mn-lt"/>
              </a:rPr>
              <a:t>Tensor flow is an open source library for machine learning. It can be used across a load of tasks and used for training </a:t>
            </a:r>
            <a:r>
              <a:rPr lang="en-US" sz="2400" dirty="0" err="1">
                <a:ea typeface="+mn-lt"/>
                <a:cs typeface="+mn-lt"/>
              </a:rPr>
              <a:t>datas</a:t>
            </a:r>
            <a:r>
              <a:rPr lang="en-US" sz="2400" dirty="0">
                <a:ea typeface="+mn-lt"/>
                <a:cs typeface="+mn-lt"/>
              </a:rPr>
              <a:t>.</a:t>
            </a:r>
          </a:p>
          <a:p>
            <a:pPr marL="0" indent="0">
              <a:buNone/>
            </a:pPr>
            <a:r>
              <a:rPr lang="en-US" sz="2400" dirty="0">
                <a:ea typeface="+mn-lt"/>
                <a:cs typeface="+mn-lt"/>
              </a:rPr>
              <a:t>Currently, the most famous deep learning library in the world is Google's TensorFlow. </a:t>
            </a:r>
          </a:p>
          <a:p>
            <a:pPr marL="0" indent="0">
              <a:buNone/>
            </a:pPr>
            <a:r>
              <a:rPr lang="en-US" sz="2400" dirty="0">
                <a:ea typeface="+mn-lt"/>
                <a:cs typeface="+mn-lt"/>
              </a:rPr>
              <a:t>Google product uses machine learning in all of its products to improve the search engine, translation, image captioning or recommendations.</a:t>
            </a:r>
            <a:endParaRPr lang="en-US" sz="2400">
              <a:cs typeface="Calibri"/>
            </a:endParaRPr>
          </a:p>
        </p:txBody>
      </p:sp>
      <p:pic>
        <p:nvPicPr>
          <p:cNvPr id="4" name="Picture 4" descr="Logo&#10;&#10;Description automatically generated">
            <a:extLst>
              <a:ext uri="{FF2B5EF4-FFF2-40B4-BE49-F238E27FC236}">
                <a16:creationId xmlns:a16="http://schemas.microsoft.com/office/drawing/2014/main" id="{CBFA7535-E8E2-411E-AAB0-5D8E9A051D30}"/>
              </a:ext>
            </a:extLst>
          </p:cNvPr>
          <p:cNvPicPr>
            <a:picLocks noChangeAspect="1"/>
          </p:cNvPicPr>
          <p:nvPr/>
        </p:nvPicPr>
        <p:blipFill>
          <a:blip r:embed="rId2"/>
          <a:stretch>
            <a:fillRect/>
          </a:stretch>
        </p:blipFill>
        <p:spPr>
          <a:xfrm>
            <a:off x="707660" y="1934668"/>
            <a:ext cx="2057400" cy="1714500"/>
          </a:xfrm>
          <a:prstGeom prst="rect">
            <a:avLst/>
          </a:prstGeom>
        </p:spPr>
      </p:pic>
    </p:spTree>
    <p:extLst>
      <p:ext uri="{BB962C8B-B14F-4D97-AF65-F5344CB8AC3E}">
        <p14:creationId xmlns:p14="http://schemas.microsoft.com/office/powerpoint/2010/main" val="3880627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E77B17-7D97-45D0-8C80-3A1EC8812337}"/>
              </a:ext>
            </a:extLst>
          </p:cNvPr>
          <p:cNvSpPr>
            <a:spLocks noGrp="1"/>
          </p:cNvSpPr>
          <p:nvPr>
            <p:ph idx="1"/>
          </p:nvPr>
        </p:nvSpPr>
        <p:spPr>
          <a:xfrm>
            <a:off x="788233" y="726347"/>
            <a:ext cx="10565567" cy="5450616"/>
          </a:xfrm>
        </p:spPr>
        <p:txBody>
          <a:bodyPr vert="horz" lIns="91440" tIns="45720" rIns="91440" bIns="45720" rtlCol="0" anchor="t">
            <a:normAutofit/>
          </a:bodyPr>
          <a:lstStyle/>
          <a:p>
            <a:pPr marL="0" indent="0">
              <a:buNone/>
            </a:pPr>
            <a:r>
              <a:rPr lang="en-US" dirty="0">
                <a:cs typeface="Calibri"/>
              </a:rPr>
              <a:t>ARCHITECTURE OF TENSORFLOW</a:t>
            </a:r>
          </a:p>
          <a:p>
            <a:pPr>
              <a:buNone/>
            </a:pPr>
            <a:r>
              <a:rPr lang="en-US" sz="2400" dirty="0" err="1">
                <a:ea typeface="+mn-lt"/>
                <a:cs typeface="+mn-lt"/>
              </a:rPr>
              <a:t>Tensorflow</a:t>
            </a:r>
            <a:r>
              <a:rPr lang="en-US" sz="2400" dirty="0">
                <a:ea typeface="+mn-lt"/>
                <a:cs typeface="+mn-lt"/>
              </a:rPr>
              <a:t> architecture works in three parts:</a:t>
            </a:r>
            <a:endParaRPr lang="en-US" sz="2400">
              <a:cs typeface="Calibri"/>
            </a:endParaRPr>
          </a:p>
          <a:p>
            <a:pPr>
              <a:buFont typeface="Arial"/>
              <a:buChar char="•"/>
            </a:pPr>
            <a:r>
              <a:rPr lang="en-US" sz="2400" dirty="0">
                <a:ea typeface="+mn-lt"/>
                <a:cs typeface="+mn-lt"/>
              </a:rPr>
              <a:t>Preprocessing the data</a:t>
            </a:r>
            <a:endParaRPr lang="en-US" sz="2400">
              <a:cs typeface="Calibri"/>
            </a:endParaRPr>
          </a:p>
          <a:p>
            <a:pPr>
              <a:buFont typeface="Arial"/>
              <a:buChar char="•"/>
            </a:pPr>
            <a:r>
              <a:rPr lang="en-US" sz="2400" dirty="0">
                <a:ea typeface="+mn-lt"/>
                <a:cs typeface="+mn-lt"/>
              </a:rPr>
              <a:t>Build the model</a:t>
            </a:r>
            <a:endParaRPr lang="en-US" sz="2400">
              <a:cs typeface="Calibri"/>
            </a:endParaRPr>
          </a:p>
          <a:p>
            <a:pPr>
              <a:buFont typeface="Arial"/>
              <a:buChar char="•"/>
            </a:pPr>
            <a:r>
              <a:rPr lang="en-US" sz="2400" dirty="0">
                <a:ea typeface="+mn-lt"/>
                <a:cs typeface="+mn-lt"/>
              </a:rPr>
              <a:t>Train and estimate the model</a:t>
            </a:r>
            <a:endParaRPr lang="en-US" sz="2400">
              <a:cs typeface="Calibri"/>
            </a:endParaRPr>
          </a:p>
          <a:p>
            <a:pPr indent="0">
              <a:buNone/>
            </a:pPr>
            <a:r>
              <a:rPr lang="en-US" sz="2400" dirty="0">
                <a:ea typeface="+mn-lt"/>
                <a:cs typeface="+mn-lt"/>
              </a:rPr>
              <a:t>It is called </a:t>
            </a:r>
            <a:r>
              <a:rPr lang="en-US" sz="2400" dirty="0" err="1">
                <a:ea typeface="+mn-lt"/>
                <a:cs typeface="+mn-lt"/>
              </a:rPr>
              <a:t>Tensorflow</a:t>
            </a:r>
            <a:r>
              <a:rPr lang="en-US" sz="2400" dirty="0">
                <a:ea typeface="+mn-lt"/>
                <a:cs typeface="+mn-lt"/>
              </a:rPr>
              <a:t> because it takes input as a multi-dimensional array, also known as </a:t>
            </a:r>
            <a:r>
              <a:rPr lang="en-US" sz="2400" b="1" dirty="0">
                <a:ea typeface="+mn-lt"/>
                <a:cs typeface="+mn-lt"/>
              </a:rPr>
              <a:t>tensors</a:t>
            </a:r>
            <a:r>
              <a:rPr lang="en-US" sz="2400" dirty="0">
                <a:ea typeface="+mn-lt"/>
                <a:cs typeface="+mn-lt"/>
              </a:rPr>
              <a:t>. You can construct a sort of </a:t>
            </a:r>
            <a:r>
              <a:rPr lang="en-US" sz="2400" b="1" dirty="0">
                <a:ea typeface="+mn-lt"/>
                <a:cs typeface="+mn-lt"/>
              </a:rPr>
              <a:t>flowchart</a:t>
            </a:r>
            <a:r>
              <a:rPr lang="en-US" sz="2400" dirty="0">
                <a:ea typeface="+mn-lt"/>
                <a:cs typeface="+mn-lt"/>
              </a:rPr>
              <a:t> of operations (called a Graph) that you want to perform on that input. The input goes in at one end, and then it flows through this system of multiple operations and comes out the other end as output.</a:t>
            </a:r>
            <a:endParaRPr lang="en-US" sz="2400">
              <a:cs typeface="Calibri"/>
            </a:endParaRPr>
          </a:p>
          <a:p>
            <a:pPr marL="0" indent="0">
              <a:buNone/>
            </a:pPr>
            <a:endParaRPr lang="en-US" dirty="0">
              <a:cs typeface="Calibri"/>
            </a:endParaRPr>
          </a:p>
        </p:txBody>
      </p:sp>
    </p:spTree>
    <p:extLst>
      <p:ext uri="{BB962C8B-B14F-4D97-AF65-F5344CB8AC3E}">
        <p14:creationId xmlns:p14="http://schemas.microsoft.com/office/powerpoint/2010/main" val="189524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D94D71-EE23-4797-BCA1-105BD376E914}"/>
              </a:ext>
            </a:extLst>
          </p:cNvPr>
          <p:cNvSpPr>
            <a:spLocks noGrp="1"/>
          </p:cNvSpPr>
          <p:nvPr>
            <p:ph idx="1"/>
          </p:nvPr>
        </p:nvSpPr>
        <p:spPr>
          <a:xfrm>
            <a:off x="538397" y="538968"/>
            <a:ext cx="6843010" cy="5900322"/>
          </a:xfrm>
        </p:spPr>
        <p:txBody>
          <a:bodyPr vert="horz" lIns="91440" tIns="45720" rIns="91440" bIns="45720" rtlCol="0" anchor="t">
            <a:normAutofit/>
          </a:bodyPr>
          <a:lstStyle/>
          <a:p>
            <a:pPr marL="0" indent="0">
              <a:buNone/>
            </a:pPr>
            <a:r>
              <a:rPr lang="en-US" dirty="0" err="1">
                <a:latin typeface="Calibri"/>
                <a:cs typeface="Calibri"/>
              </a:rPr>
              <a:t>Keras</a:t>
            </a:r>
            <a:r>
              <a:rPr lang="en-US" dirty="0">
                <a:latin typeface="Calibri"/>
                <a:cs typeface="Calibri"/>
              </a:rPr>
              <a:t> Preprocessing</a:t>
            </a:r>
          </a:p>
          <a:p>
            <a:pPr marL="0" indent="0">
              <a:buNone/>
            </a:pPr>
            <a:endParaRPr lang="en-US" dirty="0">
              <a:ea typeface="+mn-lt"/>
              <a:cs typeface="+mn-lt"/>
            </a:endParaRPr>
          </a:p>
          <a:p>
            <a:pPr marL="0" indent="0">
              <a:buNone/>
            </a:pPr>
            <a:r>
              <a:rPr lang="en-US" sz="2400" dirty="0" err="1">
                <a:ea typeface="+mn-lt"/>
                <a:cs typeface="+mn-lt"/>
              </a:rPr>
              <a:t>Keras</a:t>
            </a:r>
            <a:r>
              <a:rPr lang="en-US" sz="2400" dirty="0">
                <a:ea typeface="+mn-lt"/>
                <a:cs typeface="+mn-lt"/>
              </a:rPr>
              <a:t> dataset preprocessing utilities, located at </a:t>
            </a:r>
            <a:r>
              <a:rPr lang="en-US" sz="2400" dirty="0" err="1">
                <a:latin typeface="Calibri"/>
                <a:cs typeface="Calibri"/>
              </a:rPr>
              <a:t>tf.keras.preprocessing</a:t>
            </a:r>
            <a:r>
              <a:rPr lang="en-US" sz="2400" dirty="0">
                <a:ea typeface="+mn-lt"/>
                <a:cs typeface="+mn-lt"/>
              </a:rPr>
              <a:t>, help you go from raw data on disk to a </a:t>
            </a:r>
            <a:r>
              <a:rPr lang="en-US" sz="2400" dirty="0" err="1">
                <a:latin typeface="Calibri"/>
                <a:cs typeface="Calibri"/>
              </a:rPr>
              <a:t>tf.data.Dataset</a:t>
            </a:r>
            <a:r>
              <a:rPr lang="en-US" sz="2400" dirty="0">
                <a:ea typeface="+mn-lt"/>
                <a:cs typeface="+mn-lt"/>
              </a:rPr>
              <a:t> object that can be used to train a model.</a:t>
            </a:r>
          </a:p>
          <a:p>
            <a:pPr marL="342900" indent="-342900">
              <a:buFont typeface="Wingdings" panose="020B0604020202020204" pitchFamily="34" charset="0"/>
              <a:buChar char="ü"/>
            </a:pPr>
            <a:r>
              <a:rPr lang="en-US" sz="2400" b="1" dirty="0">
                <a:ea typeface="+mn-lt"/>
                <a:cs typeface="+mn-lt"/>
              </a:rPr>
              <a:t>From </a:t>
            </a:r>
            <a:r>
              <a:rPr lang="en-US" sz="2400" b="1" dirty="0" err="1">
                <a:ea typeface="+mn-lt"/>
                <a:cs typeface="+mn-lt"/>
              </a:rPr>
              <a:t>keras.preprocessing.sequence</a:t>
            </a:r>
            <a:r>
              <a:rPr lang="en-US" sz="2400" b="1" dirty="0">
                <a:ea typeface="+mn-lt"/>
                <a:cs typeface="+mn-lt"/>
              </a:rPr>
              <a:t> import </a:t>
            </a:r>
            <a:r>
              <a:rPr lang="en-US" sz="2400" b="1" dirty="0" err="1">
                <a:ea typeface="+mn-lt"/>
                <a:cs typeface="+mn-lt"/>
              </a:rPr>
              <a:t>pad_sequences</a:t>
            </a:r>
            <a:endParaRPr lang="en-US" sz="2400" b="1" dirty="0">
              <a:ea typeface="+mn-lt"/>
              <a:cs typeface="+mn-lt"/>
            </a:endParaRPr>
          </a:p>
          <a:p>
            <a:pPr>
              <a:buNone/>
            </a:pPr>
            <a:r>
              <a:rPr lang="en-US" sz="2400" b="1" dirty="0">
                <a:ea typeface="+mn-lt"/>
                <a:cs typeface="+mn-lt"/>
              </a:rPr>
              <a:t>Masking</a:t>
            </a:r>
            <a:r>
              <a:rPr lang="en-US" sz="2400" dirty="0">
                <a:ea typeface="+mn-lt"/>
                <a:cs typeface="+mn-lt"/>
              </a:rPr>
              <a:t> is a way to tell sequence-processing layers that certain timesteps in an input are missing, and thus should be skipped when processing the data.</a:t>
            </a:r>
            <a:endParaRPr lang="en-US" dirty="0"/>
          </a:p>
          <a:p>
            <a:pPr>
              <a:buNone/>
            </a:pPr>
            <a:r>
              <a:rPr lang="en-US" sz="2400" b="1" dirty="0">
                <a:ea typeface="+mn-lt"/>
                <a:cs typeface="+mn-lt"/>
              </a:rPr>
              <a:t>Padding</a:t>
            </a:r>
            <a:r>
              <a:rPr lang="en-US" sz="2400" dirty="0">
                <a:ea typeface="+mn-lt"/>
                <a:cs typeface="+mn-lt"/>
              </a:rPr>
              <a:t> is done in order to make all sequences in a batch fit a given standard length, it is necessary to pad or truncate some sequences.</a:t>
            </a:r>
            <a:endParaRPr lang="en-US" dirty="0"/>
          </a:p>
          <a:p>
            <a:pPr marL="0" indent="0">
              <a:buNone/>
            </a:pPr>
            <a:endParaRPr lang="en-US" sz="2400" dirty="0">
              <a:cs typeface="Calibri"/>
            </a:endParaRPr>
          </a:p>
          <a:p>
            <a:pPr marL="0" indent="0">
              <a:buNone/>
            </a:pPr>
            <a:endParaRPr lang="en-US" sz="2400" dirty="0">
              <a:cs typeface="Calibri"/>
            </a:endParaRPr>
          </a:p>
        </p:txBody>
      </p:sp>
      <p:pic>
        <p:nvPicPr>
          <p:cNvPr id="4" name="Picture 4" descr="Text&#10;&#10;Description automatically generated">
            <a:extLst>
              <a:ext uri="{FF2B5EF4-FFF2-40B4-BE49-F238E27FC236}">
                <a16:creationId xmlns:a16="http://schemas.microsoft.com/office/drawing/2014/main" id="{C86C2F31-63AB-420C-A586-A24EE66FC0DC}"/>
              </a:ext>
            </a:extLst>
          </p:cNvPr>
          <p:cNvPicPr>
            <a:picLocks noChangeAspect="1"/>
          </p:cNvPicPr>
          <p:nvPr/>
        </p:nvPicPr>
        <p:blipFill>
          <a:blip r:embed="rId2"/>
          <a:stretch>
            <a:fillRect/>
          </a:stretch>
        </p:blipFill>
        <p:spPr>
          <a:xfrm>
            <a:off x="7909811" y="1450541"/>
            <a:ext cx="4017363" cy="2720231"/>
          </a:xfrm>
          <a:prstGeom prst="rect">
            <a:avLst/>
          </a:prstGeom>
        </p:spPr>
      </p:pic>
    </p:spTree>
    <p:extLst>
      <p:ext uri="{BB962C8B-B14F-4D97-AF65-F5344CB8AC3E}">
        <p14:creationId xmlns:p14="http://schemas.microsoft.com/office/powerpoint/2010/main" val="1772026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3D7F0EF-C71D-43F5-82DD-CCB92F4801A7}"/>
              </a:ext>
            </a:extLst>
          </p:cNvPr>
          <p:cNvGraphicFramePr>
            <a:graphicFrameLocks noGrp="1"/>
          </p:cNvGraphicFramePr>
          <p:nvPr/>
        </p:nvGraphicFramePr>
        <p:xfrm>
          <a:off x="2117727" y="374332"/>
          <a:ext cx="7956546" cy="6109335"/>
        </p:xfrm>
        <a:graphic>
          <a:graphicData uri="http://schemas.openxmlformats.org/drawingml/2006/table">
            <a:tbl>
              <a:tblPr firstRow="1" bandRow="1">
                <a:tableStyleId>{5C22544A-7EE6-4342-B048-85BDC9FD1C3A}</a:tableStyleId>
              </a:tblPr>
              <a:tblGrid>
                <a:gridCol w="3978273">
                  <a:extLst>
                    <a:ext uri="{9D8B030D-6E8A-4147-A177-3AD203B41FA5}">
                      <a16:colId xmlns:a16="http://schemas.microsoft.com/office/drawing/2014/main" val="1561854741"/>
                    </a:ext>
                  </a:extLst>
                </a:gridCol>
                <a:gridCol w="3978273">
                  <a:extLst>
                    <a:ext uri="{9D8B030D-6E8A-4147-A177-3AD203B41FA5}">
                      <a16:colId xmlns:a16="http://schemas.microsoft.com/office/drawing/2014/main" val="2537683772"/>
                    </a:ext>
                  </a:extLst>
                </a:gridCol>
              </a:tblGrid>
              <a:tr h="457200">
                <a:tc gridSpan="2">
                  <a:txBody>
                    <a:bodyPr/>
                    <a:lstStyle/>
                    <a:p>
                      <a:pPr algn="l" fontAlgn="ctr"/>
                      <a:r>
                        <a:rPr lang="en-US">
                          <a:effectLst/>
                        </a:rPr>
                        <a:t>Arguments</a:t>
                      </a:r>
                      <a:endParaRPr lang="en-US" b="1">
                        <a:effectLst/>
                      </a:endParaRPr>
                    </a:p>
                  </a:txBody>
                  <a:tcPr marL="76200" marR="76200" marT="76200" marB="76200" anchor="ctr"/>
                </a:tc>
                <a:tc hMerge="1">
                  <a:txBody>
                    <a:bodyPr/>
                    <a:lstStyle/>
                    <a:p>
                      <a:endParaRPr lang="en-US"/>
                    </a:p>
                  </a:txBody>
                  <a:tcPr/>
                </a:tc>
                <a:extLst>
                  <a:ext uri="{0D108BD9-81ED-4DB2-BD59-A6C34878D82A}">
                    <a16:rowId xmlns:a16="http://schemas.microsoft.com/office/drawing/2014/main" val="3486657763"/>
                  </a:ext>
                </a:extLst>
              </a:tr>
              <a:tr h="0">
                <a:tc>
                  <a:txBody>
                    <a:bodyPr/>
                    <a:lstStyle/>
                    <a:p>
                      <a:pPr fontAlgn="t"/>
                      <a:r>
                        <a:rPr lang="en-US">
                          <a:effectLst/>
                        </a:rPr>
                        <a:t>sequences</a:t>
                      </a:r>
                    </a:p>
                  </a:txBody>
                  <a:tcPr marL="76200" marR="76200" marT="66675" marB="76200"/>
                </a:tc>
                <a:tc>
                  <a:txBody>
                    <a:bodyPr/>
                    <a:lstStyle/>
                    <a:p>
                      <a:pPr fontAlgn="t"/>
                      <a:r>
                        <a:rPr lang="en-US">
                          <a:effectLst/>
                        </a:rPr>
                        <a:t>List of sequences (each sequence is a list of integers).</a:t>
                      </a:r>
                    </a:p>
                  </a:txBody>
                  <a:tcPr marL="76200" marR="76200" marT="66675" marB="76200"/>
                </a:tc>
                <a:extLst>
                  <a:ext uri="{0D108BD9-81ED-4DB2-BD59-A6C34878D82A}">
                    <a16:rowId xmlns:a16="http://schemas.microsoft.com/office/drawing/2014/main" val="410559558"/>
                  </a:ext>
                </a:extLst>
              </a:tr>
              <a:tr h="0">
                <a:tc>
                  <a:txBody>
                    <a:bodyPr/>
                    <a:lstStyle/>
                    <a:p>
                      <a:pPr fontAlgn="t"/>
                      <a:r>
                        <a:rPr lang="en-US">
                          <a:effectLst/>
                        </a:rPr>
                        <a:t>maxlen</a:t>
                      </a:r>
                    </a:p>
                  </a:txBody>
                  <a:tcPr marL="76200" marR="76200" marT="66675" marB="76200"/>
                </a:tc>
                <a:tc>
                  <a:txBody>
                    <a:bodyPr/>
                    <a:lstStyle/>
                    <a:p>
                      <a:pPr fontAlgn="t"/>
                      <a:r>
                        <a:rPr lang="en-US">
                          <a:effectLst/>
                        </a:rPr>
                        <a:t>Optional Int, maximum length of all sequences. If not provided, sequences will be padded to the length of the longest individual sequence.</a:t>
                      </a:r>
                    </a:p>
                  </a:txBody>
                  <a:tcPr marL="76200" marR="76200" marT="66675" marB="76200"/>
                </a:tc>
                <a:extLst>
                  <a:ext uri="{0D108BD9-81ED-4DB2-BD59-A6C34878D82A}">
                    <a16:rowId xmlns:a16="http://schemas.microsoft.com/office/drawing/2014/main" val="3544205612"/>
                  </a:ext>
                </a:extLst>
              </a:tr>
              <a:tr h="0">
                <a:tc>
                  <a:txBody>
                    <a:bodyPr/>
                    <a:lstStyle/>
                    <a:p>
                      <a:pPr fontAlgn="t"/>
                      <a:r>
                        <a:rPr lang="en-US">
                          <a:effectLst/>
                        </a:rPr>
                        <a:t>dtype</a:t>
                      </a:r>
                    </a:p>
                  </a:txBody>
                  <a:tcPr marL="76200" marR="76200" marT="66675" marB="76200"/>
                </a:tc>
                <a:tc>
                  <a:txBody>
                    <a:bodyPr/>
                    <a:lstStyle/>
                    <a:p>
                      <a:pPr fontAlgn="t"/>
                      <a:r>
                        <a:rPr lang="en-US">
                          <a:effectLst/>
                        </a:rPr>
                        <a:t>(Optional, defaults to int32). Type of the output sequences. To pad sequences with variable length strings, you can use object.</a:t>
                      </a:r>
                    </a:p>
                  </a:txBody>
                  <a:tcPr marL="76200" marR="76200" marT="66675" marB="76200"/>
                </a:tc>
                <a:extLst>
                  <a:ext uri="{0D108BD9-81ED-4DB2-BD59-A6C34878D82A}">
                    <a16:rowId xmlns:a16="http://schemas.microsoft.com/office/drawing/2014/main" val="3238469039"/>
                  </a:ext>
                </a:extLst>
              </a:tr>
              <a:tr h="0">
                <a:tc>
                  <a:txBody>
                    <a:bodyPr/>
                    <a:lstStyle/>
                    <a:p>
                      <a:pPr fontAlgn="t"/>
                      <a:r>
                        <a:rPr lang="en-US">
                          <a:effectLst/>
                        </a:rPr>
                        <a:t>padding</a:t>
                      </a:r>
                    </a:p>
                  </a:txBody>
                  <a:tcPr marL="76200" marR="76200" marT="66675" marB="76200"/>
                </a:tc>
                <a:tc>
                  <a:txBody>
                    <a:bodyPr/>
                    <a:lstStyle/>
                    <a:p>
                      <a:pPr fontAlgn="t"/>
                      <a:r>
                        <a:rPr lang="en-US">
                          <a:effectLst/>
                        </a:rPr>
                        <a:t>String, 'pre' or 'post' (optional, defaults to 'pre'): pad either before or after each sequence.</a:t>
                      </a:r>
                    </a:p>
                  </a:txBody>
                  <a:tcPr marL="76200" marR="76200" marT="66675" marB="76200"/>
                </a:tc>
                <a:extLst>
                  <a:ext uri="{0D108BD9-81ED-4DB2-BD59-A6C34878D82A}">
                    <a16:rowId xmlns:a16="http://schemas.microsoft.com/office/drawing/2014/main" val="3282194833"/>
                  </a:ext>
                </a:extLst>
              </a:tr>
              <a:tr h="0">
                <a:tc>
                  <a:txBody>
                    <a:bodyPr/>
                    <a:lstStyle/>
                    <a:p>
                      <a:pPr fontAlgn="t"/>
                      <a:r>
                        <a:rPr lang="en-US">
                          <a:effectLst/>
                        </a:rPr>
                        <a:t>truncating</a:t>
                      </a:r>
                    </a:p>
                  </a:txBody>
                  <a:tcPr marL="76200" marR="76200" marT="66675" marB="76200"/>
                </a:tc>
                <a:tc>
                  <a:txBody>
                    <a:bodyPr/>
                    <a:lstStyle/>
                    <a:p>
                      <a:pPr fontAlgn="t"/>
                      <a:r>
                        <a:rPr lang="en-US">
                          <a:effectLst/>
                        </a:rPr>
                        <a:t>String, 'pre' or 'post' (optional, defaults to 'pre'): remove values from sequences larger than maxlen, either at the beginning or at the end of the sequences.</a:t>
                      </a:r>
                    </a:p>
                  </a:txBody>
                  <a:tcPr marL="76200" marR="76200" marT="66675" marB="76200"/>
                </a:tc>
                <a:extLst>
                  <a:ext uri="{0D108BD9-81ED-4DB2-BD59-A6C34878D82A}">
                    <a16:rowId xmlns:a16="http://schemas.microsoft.com/office/drawing/2014/main" val="1103848563"/>
                  </a:ext>
                </a:extLst>
              </a:tr>
            </a:tbl>
          </a:graphicData>
        </a:graphic>
      </p:graphicFrame>
    </p:spTree>
    <p:extLst>
      <p:ext uri="{BB962C8B-B14F-4D97-AF65-F5344CB8AC3E}">
        <p14:creationId xmlns:p14="http://schemas.microsoft.com/office/powerpoint/2010/main" val="1094453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A18C09-521F-471D-8D18-8C6718683FC0}"/>
              </a:ext>
            </a:extLst>
          </p:cNvPr>
          <p:cNvSpPr>
            <a:spLocks noGrp="1"/>
          </p:cNvSpPr>
          <p:nvPr>
            <p:ph idx="1"/>
          </p:nvPr>
        </p:nvSpPr>
        <p:spPr>
          <a:xfrm>
            <a:off x="688299" y="551462"/>
            <a:ext cx="10665501" cy="5625501"/>
          </a:xfrm>
        </p:spPr>
        <p:txBody>
          <a:bodyPr vert="horz" lIns="91440" tIns="45720" rIns="91440" bIns="45720" rtlCol="0" anchor="t">
            <a:normAutofit/>
          </a:bodyPr>
          <a:lstStyle/>
          <a:p>
            <a:pPr marL="0" indent="0">
              <a:buNone/>
            </a:pPr>
            <a:r>
              <a:rPr lang="en-US" dirty="0">
                <a:cs typeface="Calibri"/>
              </a:rPr>
              <a:t>JOBLIB</a:t>
            </a:r>
          </a:p>
          <a:p>
            <a:pPr>
              <a:buNone/>
            </a:pPr>
            <a:r>
              <a:rPr lang="en-US" sz="2400" dirty="0" err="1">
                <a:ea typeface="+mn-lt"/>
                <a:cs typeface="+mn-lt"/>
              </a:rPr>
              <a:t>Joblib</a:t>
            </a:r>
            <a:r>
              <a:rPr lang="en-US" sz="2400" dirty="0">
                <a:ea typeface="+mn-lt"/>
                <a:cs typeface="+mn-lt"/>
              </a:rPr>
              <a:t> is a set of tools to provide </a:t>
            </a:r>
            <a:r>
              <a:rPr lang="en-US" sz="2400" b="1" dirty="0">
                <a:ea typeface="+mn-lt"/>
                <a:cs typeface="+mn-lt"/>
              </a:rPr>
              <a:t>l</a:t>
            </a:r>
            <a:r>
              <a:rPr lang="en-US" sz="2400" dirty="0">
                <a:ea typeface="+mn-lt"/>
                <a:cs typeface="+mn-lt"/>
              </a:rPr>
              <a:t>ightweight pipelining in Python. In particular:</a:t>
            </a:r>
            <a:endParaRPr lang="en-US" sz="2400">
              <a:cs typeface="Calibri"/>
            </a:endParaRPr>
          </a:p>
          <a:p>
            <a:pPr>
              <a:buFont typeface="Arial"/>
              <a:buChar char="•"/>
            </a:pPr>
            <a:r>
              <a:rPr lang="en-US" sz="2400" dirty="0">
                <a:ea typeface="+mn-lt"/>
                <a:cs typeface="+mn-lt"/>
              </a:rPr>
              <a:t>transparent disk-caching of functions and lazy re-evaluation (memorize pattern)</a:t>
            </a:r>
            <a:endParaRPr lang="en-US" sz="2400">
              <a:cs typeface="Calibri"/>
            </a:endParaRPr>
          </a:p>
          <a:p>
            <a:pPr>
              <a:buFont typeface="Arial"/>
              <a:buChar char="•"/>
            </a:pPr>
            <a:r>
              <a:rPr lang="en-US" sz="2400" dirty="0">
                <a:ea typeface="+mn-lt"/>
                <a:cs typeface="+mn-lt"/>
              </a:rPr>
              <a:t>easy simple parallel computing</a:t>
            </a:r>
            <a:endParaRPr lang="en-US" sz="2400" dirty="0">
              <a:cs typeface="Calibri"/>
            </a:endParaRPr>
          </a:p>
          <a:p>
            <a:pPr>
              <a:buFont typeface="Arial"/>
              <a:buChar char="•"/>
            </a:pPr>
            <a:r>
              <a:rPr lang="en-US" sz="2400" dirty="0" err="1">
                <a:latin typeface="Calibri"/>
                <a:cs typeface="Calibri"/>
              </a:rPr>
              <a:t>joblib.dump</a:t>
            </a:r>
            <a:r>
              <a:rPr lang="en-US" sz="2400" dirty="0">
                <a:ea typeface="+mn-lt"/>
                <a:cs typeface="+mn-lt"/>
              </a:rPr>
              <a:t> and </a:t>
            </a:r>
            <a:r>
              <a:rPr lang="en-US" sz="2400" dirty="0" err="1">
                <a:latin typeface="Calibri"/>
                <a:cs typeface="Calibri"/>
              </a:rPr>
              <a:t>joblib.</a:t>
            </a:r>
            <a:r>
              <a:rPr lang="en-US" sz="2400" dirty="0" err="1">
                <a:ea typeface="+mn-lt"/>
                <a:cs typeface="+mn-lt"/>
              </a:rPr>
              <a:t>load</a:t>
            </a:r>
            <a:r>
              <a:rPr lang="en-US" sz="2400" dirty="0">
                <a:ea typeface="+mn-lt"/>
                <a:cs typeface="+mn-lt"/>
              </a:rPr>
              <a:t> provide a replacement for pickle to work efficiently on arbitrary Python objects containing large data, in particular large </a:t>
            </a:r>
            <a:r>
              <a:rPr lang="en-US" sz="2400" dirty="0" err="1">
                <a:ea typeface="+mn-lt"/>
                <a:cs typeface="+mn-lt"/>
              </a:rPr>
              <a:t>numpy</a:t>
            </a:r>
            <a:r>
              <a:rPr lang="en-US" sz="2400" dirty="0">
                <a:ea typeface="+mn-lt"/>
                <a:cs typeface="+mn-lt"/>
              </a:rPr>
              <a:t> arrays.</a:t>
            </a:r>
            <a:endParaRPr lang="en-US" sz="2400">
              <a:cs typeface="Calibri"/>
            </a:endParaRPr>
          </a:p>
          <a:p>
            <a:pPr marL="0" indent="0">
              <a:buNone/>
            </a:pPr>
            <a:br>
              <a:rPr lang="en-US" dirty="0"/>
            </a:br>
            <a:r>
              <a:rPr lang="en-US" dirty="0">
                <a:ea typeface="+mn-lt"/>
                <a:cs typeface="+mn-lt"/>
              </a:rPr>
              <a:t>      &gt;&gt;from </a:t>
            </a:r>
            <a:r>
              <a:rPr lang="en-US" dirty="0" err="1">
                <a:ea typeface="+mn-lt"/>
                <a:cs typeface="+mn-lt"/>
              </a:rPr>
              <a:t>joblib</a:t>
            </a:r>
            <a:r>
              <a:rPr lang="en-US" dirty="0">
                <a:ea typeface="+mn-lt"/>
                <a:cs typeface="+mn-lt"/>
              </a:rPr>
              <a:t> import dump, load</a:t>
            </a:r>
            <a:endParaRPr lang="en-US" dirty="0">
              <a:cs typeface="Calibri" panose="020F0502020204030204"/>
            </a:endParaRPr>
          </a:p>
          <a:p>
            <a:pPr marL="0" indent="0">
              <a:buNone/>
            </a:pPr>
            <a:r>
              <a:rPr lang="en-US" dirty="0">
                <a:ea typeface="+mn-lt"/>
                <a:cs typeface="+mn-lt"/>
              </a:rPr>
              <a:t>      &gt;&gt;import </a:t>
            </a:r>
            <a:r>
              <a:rPr lang="en-US" dirty="0" err="1">
                <a:ea typeface="+mn-lt"/>
                <a:cs typeface="+mn-lt"/>
              </a:rPr>
              <a:t>numpy</a:t>
            </a:r>
            <a:r>
              <a:rPr lang="en-US" dirty="0">
                <a:ea typeface="+mn-lt"/>
                <a:cs typeface="+mn-lt"/>
              </a:rPr>
              <a:t> as np</a:t>
            </a:r>
            <a:endParaRPr lang="en-US" dirty="0">
              <a:cs typeface="Calibri" panose="020F0502020204030204"/>
            </a:endParaRPr>
          </a:p>
          <a:p>
            <a:pPr marL="0" indent="0">
              <a:buNone/>
            </a:pPr>
            <a:endParaRPr lang="en-US" sz="2400" dirty="0">
              <a:cs typeface="Calibri"/>
            </a:endParaRPr>
          </a:p>
        </p:txBody>
      </p:sp>
    </p:spTree>
    <p:extLst>
      <p:ext uri="{BB962C8B-B14F-4D97-AF65-F5344CB8AC3E}">
        <p14:creationId xmlns:p14="http://schemas.microsoft.com/office/powerpoint/2010/main" val="1773211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177F9F8D-150B-4D1F-BBD4-575E2E05D8FB}"/>
              </a:ext>
            </a:extLst>
          </p:cNvPr>
          <p:cNvPicPr>
            <a:picLocks noGrp="1" noChangeAspect="1"/>
          </p:cNvPicPr>
          <p:nvPr>
            <p:ph idx="1"/>
          </p:nvPr>
        </p:nvPicPr>
        <p:blipFill>
          <a:blip r:embed="rId2"/>
          <a:stretch>
            <a:fillRect/>
          </a:stretch>
        </p:blipFill>
        <p:spPr>
          <a:xfrm>
            <a:off x="3972916" y="289134"/>
            <a:ext cx="8106137" cy="6387501"/>
          </a:xfrm>
        </p:spPr>
      </p:pic>
      <p:sp>
        <p:nvSpPr>
          <p:cNvPr id="7" name="TextBox 6">
            <a:extLst>
              <a:ext uri="{FF2B5EF4-FFF2-40B4-BE49-F238E27FC236}">
                <a16:creationId xmlns:a16="http://schemas.microsoft.com/office/drawing/2014/main" id="{B30441B5-1924-41E4-9B28-64D23E342062}"/>
              </a:ext>
            </a:extLst>
          </p:cNvPr>
          <p:cNvSpPr txBox="1"/>
          <p:nvPr/>
        </p:nvSpPr>
        <p:spPr>
          <a:xfrm>
            <a:off x="800412" y="1549921"/>
            <a:ext cx="33428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Python code for machine learning</a:t>
            </a:r>
          </a:p>
        </p:txBody>
      </p:sp>
    </p:spTree>
    <p:extLst>
      <p:ext uri="{BB962C8B-B14F-4D97-AF65-F5344CB8AC3E}">
        <p14:creationId xmlns:p14="http://schemas.microsoft.com/office/powerpoint/2010/main" val="3392292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B3682E-346A-43BF-84F7-313A6E1C21F1}"/>
              </a:ext>
            </a:extLst>
          </p:cNvPr>
          <p:cNvSpPr>
            <a:spLocks noGrp="1"/>
          </p:cNvSpPr>
          <p:nvPr>
            <p:ph idx="1"/>
          </p:nvPr>
        </p:nvSpPr>
        <p:spPr>
          <a:xfrm>
            <a:off x="650823" y="588937"/>
            <a:ext cx="10702977" cy="5588026"/>
          </a:xfrm>
        </p:spPr>
        <p:txBody>
          <a:bodyPr vert="horz" lIns="91440" tIns="45720" rIns="91440" bIns="45720" rtlCol="0" anchor="t">
            <a:normAutofit/>
          </a:bodyPr>
          <a:lstStyle/>
          <a:p>
            <a:pPr marL="0" indent="0">
              <a:buNone/>
            </a:pPr>
            <a:r>
              <a:rPr lang="en-US" dirty="0">
                <a:cs typeface="Calibri" panose="020F0502020204030204"/>
              </a:rPr>
              <a:t>MACHINE LEARNING OUTPUT THROUGH SENSOR AND ARDUINO</a:t>
            </a:r>
          </a:p>
          <a:p>
            <a:pPr marL="0" indent="0">
              <a:buNone/>
            </a:pPr>
            <a:endParaRPr lang="en-US" dirty="0">
              <a:cs typeface="Calibri" panose="020F0502020204030204"/>
            </a:endParaRPr>
          </a:p>
        </p:txBody>
      </p:sp>
      <p:pic>
        <p:nvPicPr>
          <p:cNvPr id="4" name="Picture 4" descr="Text&#10;&#10;Description automatically generated">
            <a:extLst>
              <a:ext uri="{FF2B5EF4-FFF2-40B4-BE49-F238E27FC236}">
                <a16:creationId xmlns:a16="http://schemas.microsoft.com/office/drawing/2014/main" id="{A8BE163F-4039-473A-82EE-7D96CA269000}"/>
              </a:ext>
            </a:extLst>
          </p:cNvPr>
          <p:cNvPicPr>
            <a:picLocks noChangeAspect="1"/>
          </p:cNvPicPr>
          <p:nvPr/>
        </p:nvPicPr>
        <p:blipFill>
          <a:blip r:embed="rId2"/>
          <a:stretch>
            <a:fillRect/>
          </a:stretch>
        </p:blipFill>
        <p:spPr>
          <a:xfrm>
            <a:off x="1264171" y="1283823"/>
            <a:ext cx="9925986" cy="4290353"/>
          </a:xfrm>
          <a:prstGeom prst="rect">
            <a:avLst/>
          </a:prstGeom>
        </p:spPr>
      </p:pic>
    </p:spTree>
    <p:extLst>
      <p:ext uri="{BB962C8B-B14F-4D97-AF65-F5344CB8AC3E}">
        <p14:creationId xmlns:p14="http://schemas.microsoft.com/office/powerpoint/2010/main" val="2692882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A5D49F-0A58-4A2D-9454-E0B500ED815A}"/>
              </a:ext>
            </a:extLst>
          </p:cNvPr>
          <p:cNvSpPr>
            <a:spLocks noGrp="1"/>
          </p:cNvSpPr>
          <p:nvPr>
            <p:ph idx="1"/>
          </p:nvPr>
        </p:nvSpPr>
        <p:spPr>
          <a:xfrm>
            <a:off x="634584" y="705527"/>
            <a:ext cx="10931577" cy="5771239"/>
          </a:xfrm>
        </p:spPr>
        <p:txBody>
          <a:bodyPr vert="horz" lIns="91440" tIns="45720" rIns="91440" bIns="45720" rtlCol="0" anchor="t">
            <a:normAutofit/>
          </a:bodyPr>
          <a:lstStyle/>
          <a:p>
            <a:pPr marL="0" indent="0">
              <a:buNone/>
            </a:pPr>
            <a:r>
              <a:rPr lang="en-US" dirty="0">
                <a:cs typeface="Calibri" panose="020F0502020204030204"/>
              </a:rPr>
              <a:t>REFERENCES</a:t>
            </a:r>
          </a:p>
          <a:p>
            <a:pPr marL="0" indent="0">
              <a:buNone/>
            </a:pPr>
            <a:endParaRPr lang="en-US" dirty="0">
              <a:ea typeface="+mn-lt"/>
              <a:cs typeface="+mn-lt"/>
            </a:endParaRPr>
          </a:p>
          <a:p>
            <a:pPr marL="0" indent="0">
              <a:buNone/>
            </a:pPr>
            <a:r>
              <a:rPr lang="en-US" sz="2400" dirty="0" err="1">
                <a:ea typeface="+mn-lt"/>
                <a:cs typeface="+mn-lt"/>
              </a:rPr>
              <a:t>Electronicwings</a:t>
            </a:r>
            <a:r>
              <a:rPr lang="en-US" sz="2400" dirty="0">
                <a:ea typeface="+mn-lt"/>
                <a:cs typeface="+mn-lt"/>
              </a:rPr>
              <a:t>(n.d.). MPU6050 interfacing with Arduino UNO. Retrieved October 30,20 from  </a:t>
            </a:r>
            <a:r>
              <a:rPr lang="en-US" sz="2400" dirty="0">
                <a:ea typeface="+mn-lt"/>
                <a:cs typeface="+mn-lt"/>
                <a:hlinkClick r:id="rId2"/>
              </a:rPr>
              <a:t>https://www.electronicwings.com/arduino/mpu6050-interfacing-with-arduino-uno</a:t>
            </a:r>
            <a:r>
              <a:rPr lang="en-US" sz="2400" dirty="0">
                <a:ea typeface="+mn-lt"/>
                <a:cs typeface="+mn-lt"/>
              </a:rPr>
              <a:t>#</a:t>
            </a:r>
          </a:p>
          <a:p>
            <a:pPr marL="0" indent="0">
              <a:buNone/>
            </a:pPr>
            <a:r>
              <a:rPr lang="en-US" sz="2400" dirty="0">
                <a:ea typeface="+mn-lt"/>
                <a:cs typeface="+mn-lt"/>
              </a:rPr>
              <a:t>Arduino(n.d.). Arduino software IDE. Retrieved October 30,2020, from </a:t>
            </a:r>
            <a:r>
              <a:rPr lang="en-US" sz="2400" dirty="0">
                <a:ea typeface="+mn-lt"/>
                <a:cs typeface="+mn-lt"/>
                <a:hlinkClick r:id="rId3"/>
              </a:rPr>
              <a:t>https://www.arduino.cc/en/guide/Environment</a:t>
            </a:r>
            <a:endParaRPr lang="en-US" dirty="0">
              <a:ea typeface="+mn-lt"/>
              <a:cs typeface="+mn-lt"/>
            </a:endParaRPr>
          </a:p>
          <a:p>
            <a:pPr marL="0" indent="0">
              <a:buNone/>
            </a:pPr>
            <a:r>
              <a:rPr lang="en-US" sz="2400" dirty="0">
                <a:ea typeface="+mn-lt"/>
                <a:cs typeface="+mn-lt"/>
              </a:rPr>
              <a:t>Tutorial gyroscope and accelerometer. Retrieved November1,2020 from </a:t>
            </a:r>
            <a:r>
              <a:rPr lang="en-US" sz="2400" dirty="0">
                <a:ea typeface="+mn-lt"/>
                <a:cs typeface="+mn-lt"/>
                <a:hlinkClick r:id="rId4"/>
              </a:rPr>
              <a:t>https://www.youtube.com/watch?v=wTfSfhjhAU0</a:t>
            </a:r>
            <a:endParaRPr lang="en-US">
              <a:ea typeface="+mn-lt"/>
              <a:cs typeface="+mn-lt"/>
            </a:endParaRPr>
          </a:p>
          <a:p>
            <a:pPr marL="0" indent="0">
              <a:buNone/>
            </a:pPr>
            <a:r>
              <a:rPr lang="en-US" sz="2400" dirty="0">
                <a:ea typeface="+mn-lt"/>
                <a:cs typeface="+mn-lt"/>
              </a:rPr>
              <a:t>Stack Abuse(</a:t>
            </a:r>
            <a:r>
              <a:rPr lang="en-US" sz="2400" dirty="0" err="1">
                <a:ea typeface="+mn-lt"/>
                <a:cs typeface="+mn-lt"/>
              </a:rPr>
              <a:t>n.d</a:t>
            </a:r>
            <a:r>
              <a:rPr lang="en-US" sz="2400" dirty="0">
                <a:ea typeface="+mn-lt"/>
                <a:cs typeface="+mn-lt"/>
              </a:rPr>
              <a:t>). Random forest algorithm with python and Scikit-learn. Retrieved November 02,2020 from </a:t>
            </a:r>
            <a:r>
              <a:rPr lang="en-US" sz="2400" dirty="0">
                <a:ea typeface="+mn-lt"/>
                <a:cs typeface="+mn-lt"/>
                <a:hlinkClick r:id="rId5"/>
              </a:rPr>
              <a:t>https://stackabuse.com/random-forest-algorithm-with-python-and-scikit-learn/</a:t>
            </a:r>
            <a:endParaRPr lang="en-US">
              <a:cs typeface="Calibri" panose="020F0502020204030204"/>
            </a:endParaRPr>
          </a:p>
          <a:p>
            <a:pPr marL="0" indent="0">
              <a:buNone/>
            </a:pPr>
            <a:r>
              <a:rPr lang="en-US" sz="2400" dirty="0">
                <a:ea typeface="+mn-lt"/>
                <a:cs typeface="+mn-lt"/>
              </a:rPr>
              <a:t>Cloud X Lab(</a:t>
            </a:r>
            <a:r>
              <a:rPr lang="en-US" sz="2400" dirty="0" err="1">
                <a:ea typeface="+mn-lt"/>
                <a:cs typeface="+mn-lt"/>
              </a:rPr>
              <a:t>n.d</a:t>
            </a:r>
            <a:r>
              <a:rPr lang="en-US" sz="2400" dirty="0">
                <a:ea typeface="+mn-lt"/>
                <a:cs typeface="+mn-lt"/>
              </a:rPr>
              <a:t>). </a:t>
            </a:r>
            <a:r>
              <a:rPr lang="en-US" sz="2400" dirty="0"/>
              <a:t>NumPy and Pandas Tutorial – Data Analysis with Python. Retrieved November 07,2020 from </a:t>
            </a:r>
            <a:r>
              <a:rPr lang="en-US" sz="2400" dirty="0">
                <a:ea typeface="+mn-lt"/>
                <a:cs typeface="+mn-lt"/>
                <a:hlinkClick r:id="rId6"/>
              </a:rPr>
              <a:t>https://cloudxlab.com/blog/numpy-pandas-introduction/</a:t>
            </a:r>
            <a:endParaRPr lang="en-US">
              <a:cs typeface="Calibri"/>
            </a:endParaRPr>
          </a:p>
          <a:p>
            <a:pPr marL="0" indent="0">
              <a:buNone/>
            </a:pPr>
            <a:endParaRPr lang="en-US" dirty="0"/>
          </a:p>
        </p:txBody>
      </p:sp>
    </p:spTree>
    <p:extLst>
      <p:ext uri="{BB962C8B-B14F-4D97-AF65-F5344CB8AC3E}">
        <p14:creationId xmlns:p14="http://schemas.microsoft.com/office/powerpoint/2010/main" val="1677322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5B189-8765-41E8-9887-38776A09563C}"/>
              </a:ext>
            </a:extLst>
          </p:cNvPr>
          <p:cNvSpPr>
            <a:spLocks noGrp="1"/>
          </p:cNvSpPr>
          <p:nvPr>
            <p:ph idx="1"/>
          </p:nvPr>
        </p:nvSpPr>
        <p:spPr>
          <a:xfrm>
            <a:off x="838200" y="613921"/>
            <a:ext cx="10515600" cy="5563042"/>
          </a:xfrm>
        </p:spPr>
        <p:txBody>
          <a:bodyPr vert="horz" lIns="91440" tIns="45720" rIns="91440" bIns="45720" rtlCol="0" anchor="t">
            <a:normAutofit/>
          </a:bodyPr>
          <a:lstStyle/>
          <a:p>
            <a:pPr marL="0" indent="0">
              <a:buNone/>
            </a:pPr>
            <a:r>
              <a:rPr lang="en-US" sz="2400" dirty="0">
                <a:cs typeface="Calibri" panose="020F0502020204030204"/>
              </a:rPr>
              <a:t>Guru99(</a:t>
            </a:r>
            <a:r>
              <a:rPr lang="en-US" sz="2400" dirty="0" err="1">
                <a:cs typeface="Calibri" panose="020F0502020204030204"/>
              </a:rPr>
              <a:t>n.d</a:t>
            </a:r>
            <a:r>
              <a:rPr lang="en-US" sz="2400" dirty="0">
                <a:cs typeface="Calibri" panose="020F0502020204030204"/>
              </a:rPr>
              <a:t>). What is </a:t>
            </a:r>
            <a:r>
              <a:rPr lang="en-US" sz="2400" dirty="0" err="1">
                <a:cs typeface="Calibri" panose="020F0502020204030204"/>
              </a:rPr>
              <a:t>Tensorflow</a:t>
            </a:r>
            <a:r>
              <a:rPr lang="en-US" sz="2400" dirty="0">
                <a:cs typeface="Calibri" panose="020F0502020204030204"/>
              </a:rPr>
              <a:t>?. Retrieved November 07,2020 from </a:t>
            </a:r>
            <a:r>
              <a:rPr lang="en-US" sz="2400" dirty="0">
                <a:cs typeface="Calibri" panose="020F0502020204030204"/>
                <a:hlinkClick r:id="rId2"/>
              </a:rPr>
              <a:t>https://www.guru99.com/what-is-tensorflow.html#1</a:t>
            </a:r>
            <a:endParaRPr lang="en-US" sz="2400" dirty="0">
              <a:ea typeface="+mn-lt"/>
              <a:cs typeface="+mn-lt"/>
            </a:endParaRPr>
          </a:p>
          <a:p>
            <a:pPr marL="0" indent="0">
              <a:buNone/>
            </a:pPr>
            <a:r>
              <a:rPr lang="en-US" sz="2400">
                <a:cs typeface="Calibri" panose="020F0502020204030204"/>
              </a:rPr>
              <a:t>Joblib(n.d). Persistence. Retrieved from </a:t>
            </a:r>
            <a:r>
              <a:rPr lang="en-US" sz="2400">
                <a:cs typeface="Calibri" panose="020F0502020204030204"/>
                <a:hlinkClick r:id="rId3"/>
              </a:rPr>
              <a:t>https://joblib.readthedocs.io/en/latest/persistence.html</a:t>
            </a:r>
            <a:r>
              <a:rPr lang="en-US" sz="2400">
                <a:cs typeface="Calibri" panose="020F0502020204030204"/>
              </a:rPr>
              <a:t>#</a:t>
            </a:r>
            <a:endParaRPr lang="en-US" sz="2400" dirty="0">
              <a:ea typeface="+mn-lt"/>
              <a:cs typeface="+mn-lt"/>
            </a:endParaRPr>
          </a:p>
          <a:p>
            <a:pPr marL="0" indent="0">
              <a:buNone/>
            </a:pPr>
            <a:endParaRPr lang="en-US" sz="2400" dirty="0">
              <a:ea typeface="+mn-lt"/>
              <a:cs typeface="+mn-lt"/>
            </a:endParaRPr>
          </a:p>
          <a:p>
            <a:pPr marL="0" indent="0">
              <a:buNone/>
            </a:pPr>
            <a:endParaRPr lang="en-US" sz="2400" dirty="0">
              <a:ea typeface="+mn-lt"/>
              <a:cs typeface="+mn-lt"/>
            </a:endParaRPr>
          </a:p>
          <a:p>
            <a:pPr marL="0" indent="0">
              <a:buNone/>
            </a:pPr>
            <a:endParaRPr lang="en-US" sz="2400" dirty="0">
              <a:ea typeface="+mn-lt"/>
              <a:cs typeface="+mn-lt"/>
            </a:endParaRPr>
          </a:p>
          <a:p>
            <a:pPr marL="0" indent="0">
              <a:buNone/>
            </a:pPr>
            <a:endParaRPr lang="en-US" sz="2400" dirty="0">
              <a:ea typeface="+mn-lt"/>
              <a:cs typeface="+mn-lt"/>
            </a:endParaRPr>
          </a:p>
          <a:p>
            <a:pPr marL="0" indent="0">
              <a:buNone/>
            </a:pPr>
            <a:endParaRPr lang="en-US" sz="2400" dirty="0">
              <a:cs typeface="Calibri" panose="020F0502020204030204"/>
            </a:endParaRPr>
          </a:p>
          <a:p>
            <a:pPr marL="0" indent="0">
              <a:buNone/>
            </a:pPr>
            <a:endParaRPr lang="en-US" sz="2400" dirty="0">
              <a:cs typeface="Calibri" panose="020F0502020204030204"/>
            </a:endParaRPr>
          </a:p>
        </p:txBody>
      </p:sp>
    </p:spTree>
    <p:extLst>
      <p:ext uri="{BB962C8B-B14F-4D97-AF65-F5344CB8AC3E}">
        <p14:creationId xmlns:p14="http://schemas.microsoft.com/office/powerpoint/2010/main" val="1737501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771971-8D5D-4764-A00B-51FB927695A5}"/>
              </a:ext>
            </a:extLst>
          </p:cNvPr>
          <p:cNvSpPr>
            <a:spLocks noGrp="1"/>
          </p:cNvSpPr>
          <p:nvPr>
            <p:ph idx="1"/>
          </p:nvPr>
        </p:nvSpPr>
        <p:spPr>
          <a:xfrm>
            <a:off x="580104" y="596593"/>
            <a:ext cx="10773696" cy="5580370"/>
          </a:xfrm>
        </p:spPr>
        <p:txBody>
          <a:bodyPr vert="horz" lIns="91440" tIns="45720" rIns="91440" bIns="45720" rtlCol="0" anchor="t">
            <a:normAutofit/>
          </a:bodyPr>
          <a:lstStyle/>
          <a:p>
            <a:pPr>
              <a:buFont typeface="Arial"/>
              <a:buChar char="•"/>
            </a:pPr>
            <a:endParaRPr lang="en-US" dirty="0">
              <a:ea typeface="+mn-lt"/>
              <a:cs typeface="+mn-lt"/>
            </a:endParaRPr>
          </a:p>
          <a:p>
            <a:pPr indent="0">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a:buNone/>
            </a:pPr>
            <a:endParaRPr lang="en-US" dirty="0">
              <a:ea typeface="+mn-lt"/>
              <a:cs typeface="+mn-lt"/>
            </a:endParaRPr>
          </a:p>
          <a:p>
            <a:pPr marL="0" indent="0">
              <a:buNone/>
            </a:pPr>
            <a:endParaRPr lang="en-US" dirty="0">
              <a:cs typeface="Calibri" panose="020F0502020204030204"/>
            </a:endParaRPr>
          </a:p>
        </p:txBody>
      </p:sp>
      <p:pic>
        <p:nvPicPr>
          <p:cNvPr id="2" name="Picture 3" descr="Diagram&#10;&#10;Description automatically generated">
            <a:extLst>
              <a:ext uri="{FF2B5EF4-FFF2-40B4-BE49-F238E27FC236}">
                <a16:creationId xmlns:a16="http://schemas.microsoft.com/office/drawing/2014/main" id="{E0D1160A-DF79-4CA3-93D6-C24F675CD1C2}"/>
              </a:ext>
            </a:extLst>
          </p:cNvPr>
          <p:cNvPicPr>
            <a:picLocks noChangeAspect="1"/>
          </p:cNvPicPr>
          <p:nvPr/>
        </p:nvPicPr>
        <p:blipFill>
          <a:blip r:embed="rId2"/>
          <a:stretch>
            <a:fillRect/>
          </a:stretch>
        </p:blipFill>
        <p:spPr>
          <a:xfrm>
            <a:off x="1822675" y="475838"/>
            <a:ext cx="8914150" cy="5803165"/>
          </a:xfrm>
          <a:prstGeom prst="rect">
            <a:avLst/>
          </a:prstGeom>
        </p:spPr>
      </p:pic>
    </p:spTree>
    <p:extLst>
      <p:ext uri="{BB962C8B-B14F-4D97-AF65-F5344CB8AC3E}">
        <p14:creationId xmlns:p14="http://schemas.microsoft.com/office/powerpoint/2010/main" val="19042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94F6A-5A13-49D6-B140-41D6E57B84AB}"/>
              </a:ext>
            </a:extLst>
          </p:cNvPr>
          <p:cNvSpPr>
            <a:spLocks noGrp="1"/>
          </p:cNvSpPr>
          <p:nvPr>
            <p:ph idx="1"/>
          </p:nvPr>
        </p:nvSpPr>
        <p:spPr>
          <a:xfrm>
            <a:off x="938134" y="501494"/>
            <a:ext cx="10415666" cy="5675469"/>
          </a:xfrm>
        </p:spPr>
        <p:txBody>
          <a:bodyPr vert="horz" lIns="91440" tIns="45720" rIns="91440" bIns="45720" rtlCol="0" anchor="t">
            <a:normAutofit/>
          </a:bodyPr>
          <a:lstStyle/>
          <a:p>
            <a:pPr marL="0" indent="0">
              <a:buNone/>
            </a:pPr>
            <a:r>
              <a:rPr lang="en-US">
                <a:cs typeface="Calibri" panose="020F0502020204030204"/>
              </a:rPr>
              <a:t>INTERFACING GYROSCOPE SENSOR TO ARDUINO UNO</a:t>
            </a:r>
          </a:p>
          <a:p>
            <a:pPr marL="0" indent="0">
              <a:buNone/>
            </a:pPr>
            <a:endParaRPr lang="en-US" dirty="0">
              <a:cs typeface="Calibri" panose="020F0502020204030204"/>
            </a:endParaRPr>
          </a:p>
          <a:p>
            <a:pPr marL="0" indent="0">
              <a:buNone/>
            </a:pPr>
            <a:endParaRPr lang="en-US" dirty="0">
              <a:cs typeface="Calibri" panose="020F0502020204030204"/>
            </a:endParaRPr>
          </a:p>
        </p:txBody>
      </p:sp>
      <p:pic>
        <p:nvPicPr>
          <p:cNvPr id="4" name="Picture 4" descr="A circuit board&#10;&#10;Description automatically generated">
            <a:extLst>
              <a:ext uri="{FF2B5EF4-FFF2-40B4-BE49-F238E27FC236}">
                <a16:creationId xmlns:a16="http://schemas.microsoft.com/office/drawing/2014/main" id="{CC831244-0036-43AC-8848-140BB21CAB9A}"/>
              </a:ext>
            </a:extLst>
          </p:cNvPr>
          <p:cNvPicPr>
            <a:picLocks noChangeAspect="1"/>
          </p:cNvPicPr>
          <p:nvPr/>
        </p:nvPicPr>
        <p:blipFill>
          <a:blip r:embed="rId2"/>
          <a:stretch>
            <a:fillRect/>
          </a:stretch>
        </p:blipFill>
        <p:spPr>
          <a:xfrm>
            <a:off x="939384" y="1717872"/>
            <a:ext cx="2743200" cy="2347960"/>
          </a:xfrm>
          <a:prstGeom prst="rect">
            <a:avLst/>
          </a:prstGeom>
        </p:spPr>
      </p:pic>
      <p:sp>
        <p:nvSpPr>
          <p:cNvPr id="5" name="TextBox 4">
            <a:extLst>
              <a:ext uri="{FF2B5EF4-FFF2-40B4-BE49-F238E27FC236}">
                <a16:creationId xmlns:a16="http://schemas.microsoft.com/office/drawing/2014/main" id="{D3A5AF5A-EA84-4520-B5C5-C6372B4B18FD}"/>
              </a:ext>
            </a:extLst>
          </p:cNvPr>
          <p:cNvSpPr txBox="1"/>
          <p:nvPr/>
        </p:nvSpPr>
        <p:spPr>
          <a:xfrm>
            <a:off x="4387122" y="1476532"/>
            <a:ext cx="711533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GYROSCOPE SENSOR</a:t>
            </a:r>
          </a:p>
          <a:p>
            <a:pPr marL="342900" indent="-342900" algn="just">
              <a:buFont typeface="Arial"/>
              <a:buChar char="•"/>
            </a:pPr>
            <a:r>
              <a:rPr lang="en-US" sz="2400">
                <a:ea typeface="+mn-lt"/>
                <a:cs typeface="+mn-lt"/>
              </a:rPr>
              <a:t>MPU6050 sensor module is an integrated 6-axis Motion tracking device.</a:t>
            </a:r>
            <a:endParaRPr lang="en-US">
              <a:cs typeface="Calibri" panose="020F0502020204030204"/>
            </a:endParaRPr>
          </a:p>
          <a:p>
            <a:pPr marL="342900" indent="-342900" algn="just">
              <a:buFont typeface="Arial"/>
              <a:buChar char="•"/>
            </a:pPr>
            <a:r>
              <a:rPr lang="en-US" sz="2400">
                <a:ea typeface="+mn-lt"/>
                <a:cs typeface="+mn-lt"/>
              </a:rPr>
              <a:t>It has a 3-axis Gyroscope, 3-axis Accelerometer, Digital Motion Processor and a Temperature sensor, all in a single IC.</a:t>
            </a:r>
            <a:endParaRPr lang="en-US" sz="2400">
              <a:cs typeface="Calibri" panose="020F0502020204030204"/>
            </a:endParaRPr>
          </a:p>
          <a:p>
            <a:pPr marL="342900" indent="-342900" algn="just">
              <a:buFont typeface="Arial"/>
              <a:buChar char="•"/>
            </a:pPr>
            <a:r>
              <a:rPr lang="en-US" sz="2400">
                <a:ea typeface="+mn-lt"/>
                <a:cs typeface="+mn-lt"/>
              </a:rPr>
              <a:t>It can accept inputs from other sensors like 3-axis magnetometer or pressure sensor using its Auxiliary I2C bus.</a:t>
            </a:r>
            <a:endParaRPr lang="en-US">
              <a:cs typeface="Calibri" panose="020F0502020204030204"/>
            </a:endParaRPr>
          </a:p>
          <a:p>
            <a:endParaRPr lang="en-US" sz="2400" dirty="0">
              <a:cs typeface="Calibri"/>
            </a:endParaRPr>
          </a:p>
        </p:txBody>
      </p:sp>
    </p:spTree>
    <p:extLst>
      <p:ext uri="{BB962C8B-B14F-4D97-AF65-F5344CB8AC3E}">
        <p14:creationId xmlns:p14="http://schemas.microsoft.com/office/powerpoint/2010/main" val="593818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D3E2E3-2E37-4481-8FFA-31B8D85D2863}"/>
              </a:ext>
            </a:extLst>
          </p:cNvPr>
          <p:cNvSpPr>
            <a:spLocks noGrp="1"/>
          </p:cNvSpPr>
          <p:nvPr>
            <p:ph idx="1"/>
          </p:nvPr>
        </p:nvSpPr>
        <p:spPr>
          <a:xfrm>
            <a:off x="688299" y="551462"/>
            <a:ext cx="10665501" cy="5625501"/>
          </a:xfrm>
        </p:spPr>
        <p:txBody>
          <a:bodyPr vert="horz" lIns="91440" tIns="45720" rIns="91440" bIns="45720" rtlCol="0" anchor="t">
            <a:normAutofit/>
          </a:bodyPr>
          <a:lstStyle/>
          <a:p>
            <a:pPr>
              <a:buNone/>
            </a:pPr>
            <a:endParaRPr lang="en-US" sz="2400" dirty="0">
              <a:ea typeface="+mn-lt"/>
              <a:cs typeface="+mn-lt"/>
            </a:endParaRPr>
          </a:p>
          <a:p>
            <a:pPr>
              <a:buNone/>
            </a:pPr>
            <a:r>
              <a:rPr lang="en-US" sz="2400">
                <a:ea typeface="+mn-lt"/>
                <a:cs typeface="+mn-lt"/>
              </a:rPr>
              <a:t>The MPU-6050 module has 8 pins,</a:t>
            </a:r>
            <a:endParaRPr lang="en-US" sz="2400">
              <a:cs typeface="Calibri"/>
            </a:endParaRPr>
          </a:p>
          <a:p>
            <a:pPr>
              <a:buNone/>
            </a:pPr>
            <a:r>
              <a:rPr lang="en-US" sz="2400" b="1" dirty="0">
                <a:ea typeface="+mn-lt"/>
                <a:cs typeface="+mn-lt"/>
              </a:rPr>
              <a:t>INT: </a:t>
            </a:r>
            <a:r>
              <a:rPr lang="en-US" sz="2400" dirty="0">
                <a:ea typeface="+mn-lt"/>
                <a:cs typeface="+mn-lt"/>
              </a:rPr>
              <a:t>Interrupt digital output pin.</a:t>
            </a:r>
            <a:endParaRPr lang="en-US" sz="2400" dirty="0">
              <a:cs typeface="Calibri"/>
            </a:endParaRPr>
          </a:p>
          <a:p>
            <a:pPr>
              <a:buNone/>
            </a:pPr>
            <a:r>
              <a:rPr lang="en-US" sz="2400" b="1" dirty="0">
                <a:ea typeface="+mn-lt"/>
                <a:cs typeface="+mn-lt"/>
              </a:rPr>
              <a:t>AD0: </a:t>
            </a:r>
            <a:r>
              <a:rPr lang="en-US" sz="2400" dirty="0">
                <a:ea typeface="+mn-lt"/>
                <a:cs typeface="+mn-lt"/>
              </a:rPr>
              <a:t>I2C Slave Address LSB pin. This is 0th bit in 7-bit slave address of device. If connected to VCC then it is read as logic one and slave address changes.</a:t>
            </a:r>
            <a:endParaRPr lang="en-US" sz="2400" dirty="0">
              <a:cs typeface="Calibri"/>
            </a:endParaRPr>
          </a:p>
          <a:p>
            <a:pPr>
              <a:buNone/>
            </a:pPr>
            <a:r>
              <a:rPr lang="en-US" sz="2400" b="1" dirty="0">
                <a:ea typeface="+mn-lt"/>
                <a:cs typeface="+mn-lt"/>
              </a:rPr>
              <a:t>XCL: </a:t>
            </a:r>
            <a:r>
              <a:rPr lang="en-US" sz="2400" dirty="0">
                <a:ea typeface="+mn-lt"/>
                <a:cs typeface="+mn-lt"/>
              </a:rPr>
              <a:t>Auxiliary Serial Clock pin. This pin is used to connect other I2C interface enabled sensors SCL pin to MPU-6050.</a:t>
            </a:r>
            <a:endParaRPr lang="en-US" sz="2400" dirty="0">
              <a:cs typeface="Calibri"/>
            </a:endParaRPr>
          </a:p>
          <a:p>
            <a:pPr>
              <a:buNone/>
            </a:pPr>
            <a:r>
              <a:rPr lang="en-US" sz="2400" b="1" dirty="0">
                <a:ea typeface="+mn-lt"/>
                <a:cs typeface="+mn-lt"/>
              </a:rPr>
              <a:t>XDA: </a:t>
            </a:r>
            <a:r>
              <a:rPr lang="en-US" sz="2400" dirty="0">
                <a:ea typeface="+mn-lt"/>
                <a:cs typeface="+mn-lt"/>
              </a:rPr>
              <a:t>Auxiliary Serial Data pin. This pin is used to connect other I2C interface enabled sensors SDA pin to MPU-6050.</a:t>
            </a:r>
            <a:endParaRPr lang="en-US" sz="2400" dirty="0">
              <a:cs typeface="Calibri"/>
            </a:endParaRPr>
          </a:p>
          <a:p>
            <a:pPr>
              <a:buNone/>
            </a:pPr>
            <a:r>
              <a:rPr lang="en-US" sz="2400" b="1" dirty="0">
                <a:ea typeface="+mn-lt"/>
                <a:cs typeface="+mn-lt"/>
              </a:rPr>
              <a:t>SCL: </a:t>
            </a:r>
            <a:r>
              <a:rPr lang="en-US" sz="2400" dirty="0">
                <a:ea typeface="+mn-lt"/>
                <a:cs typeface="+mn-lt"/>
              </a:rPr>
              <a:t>Serial Clock pin. Connect this pin to microcontrollers SCL pin.</a:t>
            </a:r>
            <a:endParaRPr lang="en-US" sz="2400" dirty="0">
              <a:cs typeface="Calibri"/>
            </a:endParaRPr>
          </a:p>
          <a:p>
            <a:pPr>
              <a:buNone/>
            </a:pPr>
            <a:r>
              <a:rPr lang="en-US" sz="2400" b="1" dirty="0">
                <a:ea typeface="+mn-lt"/>
                <a:cs typeface="+mn-lt"/>
              </a:rPr>
              <a:t>SDA: </a:t>
            </a:r>
            <a:r>
              <a:rPr lang="en-US" sz="2400" dirty="0">
                <a:ea typeface="+mn-lt"/>
                <a:cs typeface="+mn-lt"/>
              </a:rPr>
              <a:t>Serial Data pin. Connect this pin to microcontrollers SDA pin.</a:t>
            </a:r>
            <a:endParaRPr lang="en-US" sz="2400" dirty="0">
              <a:cs typeface="Calibri"/>
            </a:endParaRPr>
          </a:p>
          <a:p>
            <a:pPr>
              <a:buNone/>
            </a:pPr>
            <a:r>
              <a:rPr lang="en-US" sz="2400" b="1" dirty="0">
                <a:ea typeface="+mn-lt"/>
                <a:cs typeface="+mn-lt"/>
              </a:rPr>
              <a:t>GND:</a:t>
            </a:r>
            <a:r>
              <a:rPr lang="en-US" sz="2400" dirty="0">
                <a:ea typeface="+mn-lt"/>
                <a:cs typeface="+mn-lt"/>
              </a:rPr>
              <a:t> Ground pin. Connect this pin to ground connection.</a:t>
            </a:r>
            <a:endParaRPr lang="en-US" sz="2400" dirty="0">
              <a:cs typeface="Calibri"/>
            </a:endParaRPr>
          </a:p>
          <a:p>
            <a:pPr>
              <a:buNone/>
            </a:pPr>
            <a:r>
              <a:rPr lang="en-US" sz="2400" b="1" dirty="0">
                <a:ea typeface="+mn-lt"/>
                <a:cs typeface="+mn-lt"/>
              </a:rPr>
              <a:t>VCC: </a:t>
            </a:r>
            <a:r>
              <a:rPr lang="en-US" sz="2400" dirty="0">
                <a:ea typeface="+mn-lt"/>
                <a:cs typeface="+mn-lt"/>
              </a:rPr>
              <a:t>Power supply pin. Connect this pin to +5V DC supply.</a:t>
            </a:r>
            <a:endParaRPr lang="en-US" sz="2400" dirty="0">
              <a:cs typeface="Calibri" panose="020F0502020204030204"/>
            </a:endParaRPr>
          </a:p>
          <a:p>
            <a:pPr marL="0" indent="0">
              <a:buNone/>
            </a:pPr>
            <a:endParaRPr lang="en-US" sz="2400" dirty="0">
              <a:cs typeface="Calibri" panose="020F0502020204030204"/>
            </a:endParaRPr>
          </a:p>
        </p:txBody>
      </p:sp>
    </p:spTree>
    <p:extLst>
      <p:ext uri="{BB962C8B-B14F-4D97-AF65-F5344CB8AC3E}">
        <p14:creationId xmlns:p14="http://schemas.microsoft.com/office/powerpoint/2010/main" val="418200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ircuit board&#10;&#10;Description automatically generated">
            <a:extLst>
              <a:ext uri="{FF2B5EF4-FFF2-40B4-BE49-F238E27FC236}">
                <a16:creationId xmlns:a16="http://schemas.microsoft.com/office/drawing/2014/main" id="{237FEEFB-AEDE-4F01-AB5B-5C2472E1B8E5}"/>
              </a:ext>
            </a:extLst>
          </p:cNvPr>
          <p:cNvPicPr>
            <a:picLocks noGrp="1" noChangeAspect="1"/>
          </p:cNvPicPr>
          <p:nvPr>
            <p:ph idx="1"/>
          </p:nvPr>
        </p:nvPicPr>
        <p:blipFill>
          <a:blip r:embed="rId2"/>
          <a:stretch>
            <a:fillRect/>
          </a:stretch>
        </p:blipFill>
        <p:spPr>
          <a:xfrm>
            <a:off x="228303" y="1488346"/>
            <a:ext cx="4727490" cy="3551864"/>
          </a:xfrm>
        </p:spPr>
      </p:pic>
      <p:sp>
        <p:nvSpPr>
          <p:cNvPr id="5" name="TextBox 4">
            <a:extLst>
              <a:ext uri="{FF2B5EF4-FFF2-40B4-BE49-F238E27FC236}">
                <a16:creationId xmlns:a16="http://schemas.microsoft.com/office/drawing/2014/main" id="{DA68E8FE-CAD4-485B-B8E1-4FBB3DF28444}"/>
              </a:ext>
            </a:extLst>
          </p:cNvPr>
          <p:cNvSpPr txBox="1"/>
          <p:nvPr/>
        </p:nvSpPr>
        <p:spPr>
          <a:xfrm>
            <a:off x="5536368" y="1139252"/>
            <a:ext cx="57662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8" name="TextBox 7">
            <a:extLst>
              <a:ext uri="{FF2B5EF4-FFF2-40B4-BE49-F238E27FC236}">
                <a16:creationId xmlns:a16="http://schemas.microsoft.com/office/drawing/2014/main" id="{FDE83DC1-73BA-4183-ABA0-F53C5410BB00}"/>
              </a:ext>
            </a:extLst>
          </p:cNvPr>
          <p:cNvSpPr txBox="1"/>
          <p:nvPr/>
        </p:nvSpPr>
        <p:spPr>
          <a:xfrm>
            <a:off x="5541833" y="682522"/>
            <a:ext cx="6066019" cy="39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10" name="TextBox 9">
            <a:extLst>
              <a:ext uri="{FF2B5EF4-FFF2-40B4-BE49-F238E27FC236}">
                <a16:creationId xmlns:a16="http://schemas.microsoft.com/office/drawing/2014/main" id="{054D2B22-163E-401D-9B7F-C460A7492FC1}"/>
              </a:ext>
            </a:extLst>
          </p:cNvPr>
          <p:cNvSpPr txBox="1"/>
          <p:nvPr/>
        </p:nvSpPr>
        <p:spPr>
          <a:xfrm>
            <a:off x="6121922" y="937823"/>
            <a:ext cx="596608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Microcontroller : Atmega328P</a:t>
            </a:r>
          </a:p>
          <a:p>
            <a:r>
              <a:rPr lang="en-US" sz="2400" dirty="0">
                <a:cs typeface="Calibri"/>
              </a:rPr>
              <a:t>Operating voltage : 5V</a:t>
            </a:r>
          </a:p>
          <a:p>
            <a:r>
              <a:rPr lang="en-US" sz="2400" dirty="0">
                <a:cs typeface="Calibri"/>
              </a:rPr>
              <a:t>Input voltage : 7-12V</a:t>
            </a:r>
          </a:p>
          <a:p>
            <a:r>
              <a:rPr lang="en-US" sz="2400" dirty="0">
                <a:cs typeface="Calibri"/>
              </a:rPr>
              <a:t>Input voltage(limit) : 6-20V</a:t>
            </a:r>
          </a:p>
          <a:p>
            <a:r>
              <a:rPr lang="en-US" sz="2400" dirty="0">
                <a:cs typeface="Calibri"/>
              </a:rPr>
              <a:t>Digital I/O pins : 14</a:t>
            </a:r>
          </a:p>
          <a:p>
            <a:r>
              <a:rPr lang="en-US" sz="2400" dirty="0">
                <a:cs typeface="Calibri"/>
              </a:rPr>
              <a:t>PWM Digital I/O pins : 6</a:t>
            </a:r>
          </a:p>
          <a:p>
            <a:r>
              <a:rPr lang="en-US" sz="2400" dirty="0">
                <a:cs typeface="Calibri"/>
              </a:rPr>
              <a:t>Analog Input pins : 6</a:t>
            </a:r>
          </a:p>
          <a:p>
            <a:r>
              <a:rPr lang="en-US" sz="2400" dirty="0">
                <a:cs typeface="Calibri"/>
              </a:rPr>
              <a:t>DC current per I/O pin : 20 mA</a:t>
            </a:r>
          </a:p>
          <a:p>
            <a:r>
              <a:rPr lang="en-US" sz="2400" dirty="0">
                <a:cs typeface="Calibri"/>
              </a:rPr>
              <a:t>DC current for 3.3V pin : 50 mA</a:t>
            </a:r>
          </a:p>
          <a:p>
            <a:r>
              <a:rPr lang="en-US" sz="2400" dirty="0">
                <a:cs typeface="Calibri"/>
              </a:rPr>
              <a:t>Flash memory : 32 KB</a:t>
            </a:r>
          </a:p>
          <a:p>
            <a:r>
              <a:rPr lang="en-US" sz="2400" dirty="0">
                <a:cs typeface="Calibri"/>
              </a:rPr>
              <a:t>SRAM : 2 KB</a:t>
            </a:r>
          </a:p>
          <a:p>
            <a:r>
              <a:rPr lang="en-US" sz="2400" dirty="0">
                <a:cs typeface="Calibri"/>
              </a:rPr>
              <a:t>EEPROM : 1 KB</a:t>
            </a:r>
          </a:p>
          <a:p>
            <a:r>
              <a:rPr lang="en-US" sz="2400" dirty="0">
                <a:cs typeface="Calibri"/>
              </a:rPr>
              <a:t>Clock speed : 16 MHz</a:t>
            </a:r>
          </a:p>
          <a:p>
            <a:endParaRPr lang="en-US" sz="2400" dirty="0">
              <a:cs typeface="Calibri"/>
            </a:endParaRPr>
          </a:p>
        </p:txBody>
      </p:sp>
      <p:sp>
        <p:nvSpPr>
          <p:cNvPr id="11" name="TextBox 10">
            <a:extLst>
              <a:ext uri="{FF2B5EF4-FFF2-40B4-BE49-F238E27FC236}">
                <a16:creationId xmlns:a16="http://schemas.microsoft.com/office/drawing/2014/main" id="{08B69D83-E226-4CED-BA24-A93060E347E7}"/>
              </a:ext>
            </a:extLst>
          </p:cNvPr>
          <p:cNvSpPr txBox="1"/>
          <p:nvPr/>
        </p:nvSpPr>
        <p:spPr>
          <a:xfrm>
            <a:off x="1389089" y="87692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ARDUINO UNO</a:t>
            </a:r>
          </a:p>
        </p:txBody>
      </p:sp>
    </p:spTree>
    <p:extLst>
      <p:ext uri="{BB962C8B-B14F-4D97-AF65-F5344CB8AC3E}">
        <p14:creationId xmlns:p14="http://schemas.microsoft.com/office/powerpoint/2010/main" val="261262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EE9968-0946-443F-AD73-83EDB5E62198}"/>
              </a:ext>
            </a:extLst>
          </p:cNvPr>
          <p:cNvSpPr>
            <a:spLocks noGrp="1"/>
          </p:cNvSpPr>
          <p:nvPr>
            <p:ph idx="1"/>
          </p:nvPr>
        </p:nvSpPr>
        <p:spPr>
          <a:xfrm>
            <a:off x="685800" y="441325"/>
            <a:ext cx="10668000" cy="5735638"/>
          </a:xfrm>
        </p:spPr>
        <p:txBody>
          <a:bodyPr vert="horz" lIns="91440" tIns="45720" rIns="91440" bIns="45720" rtlCol="0" anchor="t">
            <a:normAutofit/>
          </a:bodyPr>
          <a:lstStyle/>
          <a:p>
            <a:pPr marL="0" indent="0">
              <a:buNone/>
            </a:pPr>
            <a:endParaRPr lang="en-US" dirty="0">
              <a:cs typeface="Calibri" panose="020F0502020204030204"/>
            </a:endParaRPr>
          </a:p>
          <a:p>
            <a:pPr marL="0" indent="0">
              <a:buNone/>
            </a:pPr>
            <a:r>
              <a:rPr lang="en-US" dirty="0">
                <a:cs typeface="Calibri" panose="020F0502020204030204"/>
              </a:rPr>
              <a:t>ARDUINO IDE</a:t>
            </a:r>
          </a:p>
          <a:p>
            <a:pPr marL="0" indent="0">
              <a:buNone/>
            </a:pPr>
            <a:endParaRPr lang="en-US" dirty="0">
              <a:cs typeface="Calibri" panose="020F0502020204030204"/>
            </a:endParaRPr>
          </a:p>
          <a:p>
            <a:r>
              <a:rPr lang="en-US" sz="2400" dirty="0">
                <a:cs typeface="Calibri" panose="020F0502020204030204"/>
              </a:rPr>
              <a:t>Arduino IDE is used for coding which has a text editor, tool bar for common functions and series of menus</a:t>
            </a:r>
          </a:p>
          <a:p>
            <a:r>
              <a:rPr lang="en-US" sz="2400" dirty="0">
                <a:cs typeface="Calibri" panose="020F0502020204030204"/>
              </a:rPr>
              <a:t>It connects to the Arduino board to upload the program and establish communication</a:t>
            </a:r>
          </a:p>
          <a:p>
            <a:r>
              <a:rPr lang="en-US" sz="2400" dirty="0">
                <a:cs typeface="Calibri" panose="020F0502020204030204"/>
              </a:rPr>
              <a:t>Serial monitor initiates the exchange of data with any connected board on the currently selected port. Port contains all the serial devices on your machine.</a:t>
            </a:r>
          </a:p>
          <a:p>
            <a:endParaRPr lang="en-US" sz="2400" dirty="0">
              <a:cs typeface="Calibri" panose="020F0502020204030204"/>
            </a:endParaRPr>
          </a:p>
          <a:p>
            <a:pPr marL="0" indent="0">
              <a:buNone/>
            </a:pPr>
            <a:endParaRPr lang="en-US" dirty="0">
              <a:cs typeface="Calibri" panose="020F0502020204030204"/>
            </a:endParaRPr>
          </a:p>
          <a:p>
            <a:pPr marL="0" indent="0">
              <a:buNone/>
            </a:pPr>
            <a:endParaRPr lang="en-US" dirty="0">
              <a:cs typeface="Calibri" panose="020F0502020204030204"/>
            </a:endParaRPr>
          </a:p>
        </p:txBody>
      </p:sp>
    </p:spTree>
    <p:extLst>
      <p:ext uri="{BB962C8B-B14F-4D97-AF65-F5344CB8AC3E}">
        <p14:creationId xmlns:p14="http://schemas.microsoft.com/office/powerpoint/2010/main" val="118714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7E37310A-380A-4ED1-BCDD-B4901181F5AE}"/>
              </a:ext>
            </a:extLst>
          </p:cNvPr>
          <p:cNvPicPr>
            <a:picLocks noGrp="1" noChangeAspect="1"/>
          </p:cNvPicPr>
          <p:nvPr>
            <p:ph idx="1"/>
          </p:nvPr>
        </p:nvPicPr>
        <p:blipFill>
          <a:blip r:embed="rId2"/>
          <a:stretch>
            <a:fillRect/>
          </a:stretch>
        </p:blipFill>
        <p:spPr>
          <a:xfrm>
            <a:off x="4296799" y="426304"/>
            <a:ext cx="6733238" cy="5998719"/>
          </a:xfrm>
        </p:spPr>
      </p:pic>
      <p:sp>
        <p:nvSpPr>
          <p:cNvPr id="5" name="TextBox 4">
            <a:extLst>
              <a:ext uri="{FF2B5EF4-FFF2-40B4-BE49-F238E27FC236}">
                <a16:creationId xmlns:a16="http://schemas.microsoft.com/office/drawing/2014/main" id="{B02205A2-7857-429B-BA0A-51D1FE2C13E4}"/>
              </a:ext>
            </a:extLst>
          </p:cNvPr>
          <p:cNvSpPr txBox="1"/>
          <p:nvPr/>
        </p:nvSpPr>
        <p:spPr>
          <a:xfrm>
            <a:off x="876925" y="1951220"/>
            <a:ext cx="309297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Schematic for Arduino-gyroscope interfacing</a:t>
            </a:r>
          </a:p>
        </p:txBody>
      </p:sp>
    </p:spTree>
    <p:extLst>
      <p:ext uri="{BB962C8B-B14F-4D97-AF65-F5344CB8AC3E}">
        <p14:creationId xmlns:p14="http://schemas.microsoft.com/office/powerpoint/2010/main" val="1065321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CF1FD8-511D-4CA6-A8F6-FE89CA095A53}"/>
              </a:ext>
            </a:extLst>
          </p:cNvPr>
          <p:cNvSpPr>
            <a:spLocks noGrp="1"/>
          </p:cNvSpPr>
          <p:nvPr>
            <p:ph idx="1"/>
          </p:nvPr>
        </p:nvSpPr>
        <p:spPr>
          <a:xfrm>
            <a:off x="703007" y="424528"/>
            <a:ext cx="10491019" cy="5309983"/>
          </a:xfrm>
        </p:spPr>
        <p:txBody>
          <a:bodyPr vert="horz" lIns="91440" tIns="45720" rIns="91440" bIns="45720" rtlCol="0" anchor="t">
            <a:normAutofit/>
          </a:bodyPr>
          <a:lstStyle/>
          <a:p>
            <a:endParaRPr lang="en-US" dirty="0">
              <a:cs typeface="Calibri"/>
            </a:endParaRPr>
          </a:p>
          <a:p>
            <a:pPr marL="0" indent="0">
              <a:buNone/>
            </a:pPr>
            <a:r>
              <a:rPr lang="en-US">
                <a:cs typeface="Calibri"/>
              </a:rPr>
              <a:t>Connection details</a:t>
            </a:r>
            <a:endParaRPr lang="en-US" dirty="0">
              <a:cs typeface="Calibri"/>
            </a:endParaRPr>
          </a:p>
          <a:p>
            <a:pPr marL="0" indent="0">
              <a:buNone/>
            </a:pPr>
            <a:endParaRPr lang="en-US" dirty="0">
              <a:cs typeface="Calibri"/>
            </a:endParaRPr>
          </a:p>
          <a:p>
            <a:r>
              <a:rPr lang="en-US" sz="2400">
                <a:cs typeface="Calibri"/>
              </a:rPr>
              <a:t>SDA and SCL of MPU6050 is connected to the SDA and SCL of Arduino board</a:t>
            </a:r>
            <a:endParaRPr lang="en-US">
              <a:cs typeface="Calibri"/>
            </a:endParaRPr>
          </a:p>
          <a:p>
            <a:r>
              <a:rPr lang="en-US" sz="2400">
                <a:cs typeface="Calibri"/>
              </a:rPr>
              <a:t>Pin 12 of the Arduino is connected to one leg of the Switch</a:t>
            </a:r>
          </a:p>
          <a:p>
            <a:r>
              <a:rPr lang="en-US" sz="2400">
                <a:cs typeface="Calibri"/>
              </a:rPr>
              <a:t>GND of Arduino and Sensor is connected to the common ground of the breadboard</a:t>
            </a:r>
            <a:endParaRPr lang="en-US" sz="2400" dirty="0">
              <a:cs typeface="Calibri"/>
            </a:endParaRPr>
          </a:p>
          <a:p>
            <a:r>
              <a:rPr lang="en-US" sz="2400">
                <a:cs typeface="Calibri"/>
              </a:rPr>
              <a:t>5V from Arduino is given to the VCC of the breadboard</a:t>
            </a:r>
          </a:p>
          <a:p>
            <a:r>
              <a:rPr lang="en-US" sz="2400">
                <a:cs typeface="Calibri"/>
              </a:rPr>
              <a:t>VCC from sensor is connected to the common VCC of the breadboard</a:t>
            </a:r>
          </a:p>
          <a:p>
            <a:r>
              <a:rPr lang="en-US" sz="2400">
                <a:cs typeface="Calibri"/>
              </a:rPr>
              <a:t>One leg of the Switch is grounded to the common GND of the breadboard</a:t>
            </a:r>
            <a:endParaRPr lang="en-US" sz="2400" dirty="0">
              <a:cs typeface="Calibri"/>
            </a:endParaRPr>
          </a:p>
        </p:txBody>
      </p:sp>
    </p:spTree>
    <p:extLst>
      <p:ext uri="{BB962C8B-B14F-4D97-AF65-F5344CB8AC3E}">
        <p14:creationId xmlns:p14="http://schemas.microsoft.com/office/powerpoint/2010/main" val="25487186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1064</cp:revision>
  <dcterms:created xsi:type="dcterms:W3CDTF">2020-11-02T23:13:17Z</dcterms:created>
  <dcterms:modified xsi:type="dcterms:W3CDTF">2020-11-13T06:46:15Z</dcterms:modified>
</cp:coreProperties>
</file>